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10287000" cx="18288000"/>
  <p:notesSz cx="6858000" cy="9144000"/>
  <p:embeddedFontLst>
    <p:embeddedFont>
      <p:font typeface="Teko"/>
      <p:regular r:id="rId33"/>
      <p:bold r:id="rId34"/>
    </p:embeddedFont>
    <p:embeddedFont>
      <p:font typeface="Roboto"/>
      <p:regular r:id="rId35"/>
      <p:bold r:id="rId36"/>
      <p:italic r:id="rId37"/>
      <p:boldItalic r:id="rId38"/>
    </p:embeddedFont>
    <p:embeddedFont>
      <p:font typeface="Montserrat"/>
      <p:regular r:id="rId39"/>
      <p:bold r:id="rId40"/>
      <p:italic r:id="rId41"/>
      <p:boldItalic r:id="rId42"/>
    </p:embeddedFont>
    <p:embeddedFont>
      <p:font typeface="Lato"/>
      <p:regular r:id="rId43"/>
      <p:bold r:id="rId44"/>
      <p:italic r:id="rId45"/>
      <p:boldItalic r:id="rId46"/>
    </p:embeddedFont>
    <p:embeddedFont>
      <p:font typeface="Open Sans SemiBold"/>
      <p:regular r:id="rId47"/>
      <p:bold r:id="rId48"/>
      <p:italic r:id="rId49"/>
      <p:boldItalic r:id="rId50"/>
    </p:embeddedFont>
    <p:embeddedFont>
      <p:font typeface="Open Sans Medium"/>
      <p:regular r:id="rId51"/>
      <p:bold r:id="rId52"/>
      <p:italic r:id="rId53"/>
      <p:boldItalic r:id="rId54"/>
    </p:embeddedFont>
    <p:embeddedFont>
      <p:font typeface="Gill Sans"/>
      <p:regular r:id="rId55"/>
      <p:bold r:id="rId56"/>
    </p:embeddedFont>
    <p:embeddedFont>
      <p:font typeface="Source Sans Pro"/>
      <p:regular r:id="rId57"/>
      <p:bold r:id="rId58"/>
      <p:italic r:id="rId59"/>
      <p:boldItalic r:id="rId60"/>
    </p:embeddedFont>
    <p:embeddedFont>
      <p:font typeface="Open Sans Light"/>
      <p:regular r:id="rId61"/>
      <p:bold r:id="rId62"/>
      <p:italic r:id="rId63"/>
      <p:boldItalic r:id="rId64"/>
    </p:embeddedFont>
    <p:embeddedFont>
      <p:font typeface="Open Sans"/>
      <p:bold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DC5A079-FBE2-4348-851F-C65CFB662CA1}">
  <a:tblStyle styleId="{7DC5A079-FBE2-4348-851F-C65CFB662CA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7356F09-66F6-4A93-AD0E-0E096622B99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42" Type="http://schemas.openxmlformats.org/officeDocument/2006/relationships/font" Target="fonts/Montserrat-boldItalic.fntdata"/><Relationship Id="rId41" Type="http://schemas.openxmlformats.org/officeDocument/2006/relationships/font" Target="fonts/Montserrat-italic.fntdata"/><Relationship Id="rId44" Type="http://schemas.openxmlformats.org/officeDocument/2006/relationships/font" Target="fonts/Lato-bold.fntdata"/><Relationship Id="rId43" Type="http://schemas.openxmlformats.org/officeDocument/2006/relationships/font" Target="fonts/Lato-regular.fntdata"/><Relationship Id="rId46" Type="http://schemas.openxmlformats.org/officeDocument/2006/relationships/font" Target="fonts/Lato-boldItalic.fntdata"/><Relationship Id="rId45"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penSansSemiBold-bold.fntdata"/><Relationship Id="rId47" Type="http://schemas.openxmlformats.org/officeDocument/2006/relationships/font" Target="fonts/OpenSansSemiBold-regular.fntdata"/><Relationship Id="rId49" Type="http://schemas.openxmlformats.org/officeDocument/2006/relationships/font" Target="fonts/OpenSansSemi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Teko-regular.fntdata"/><Relationship Id="rId32" Type="http://schemas.openxmlformats.org/officeDocument/2006/relationships/slide" Target="slides/slide26.xml"/><Relationship Id="rId35" Type="http://schemas.openxmlformats.org/officeDocument/2006/relationships/font" Target="fonts/Roboto-regular.fntdata"/><Relationship Id="rId34" Type="http://schemas.openxmlformats.org/officeDocument/2006/relationships/font" Target="fonts/Teko-bold.fntdata"/><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Montserrat-regular.fntdata"/><Relationship Id="rId38" Type="http://schemas.openxmlformats.org/officeDocument/2006/relationships/font" Target="fonts/Roboto-boldItalic.fntdata"/><Relationship Id="rId62" Type="http://schemas.openxmlformats.org/officeDocument/2006/relationships/font" Target="fonts/OpenSansLight-bold.fntdata"/><Relationship Id="rId61" Type="http://schemas.openxmlformats.org/officeDocument/2006/relationships/font" Target="fonts/OpenSansLight-regular.fntdata"/><Relationship Id="rId20" Type="http://schemas.openxmlformats.org/officeDocument/2006/relationships/slide" Target="slides/slide14.xml"/><Relationship Id="rId64" Type="http://schemas.openxmlformats.org/officeDocument/2006/relationships/font" Target="fonts/OpenSansLight-boldItalic.fntdata"/><Relationship Id="rId63" Type="http://schemas.openxmlformats.org/officeDocument/2006/relationships/font" Target="fonts/OpenSansLight-italic.fntdata"/><Relationship Id="rId22" Type="http://schemas.openxmlformats.org/officeDocument/2006/relationships/slide" Target="slides/slide16.xml"/><Relationship Id="rId66" Type="http://schemas.openxmlformats.org/officeDocument/2006/relationships/font" Target="fonts/OpenSans-boldItalic.fntdata"/><Relationship Id="rId21" Type="http://schemas.openxmlformats.org/officeDocument/2006/relationships/slide" Target="slides/slide15.xml"/><Relationship Id="rId65" Type="http://schemas.openxmlformats.org/officeDocument/2006/relationships/font" Target="fonts/OpenSans-bold.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SourceSansPr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Medium-regular.fntdata"/><Relationship Id="rId50" Type="http://schemas.openxmlformats.org/officeDocument/2006/relationships/font" Target="fonts/OpenSansSemiBold-boldItalic.fntdata"/><Relationship Id="rId53" Type="http://schemas.openxmlformats.org/officeDocument/2006/relationships/font" Target="fonts/OpenSansMedium-italic.fntdata"/><Relationship Id="rId52" Type="http://schemas.openxmlformats.org/officeDocument/2006/relationships/font" Target="fonts/OpenSansMedium-bold.fntdata"/><Relationship Id="rId11" Type="http://schemas.openxmlformats.org/officeDocument/2006/relationships/slide" Target="slides/slide5.xml"/><Relationship Id="rId55" Type="http://schemas.openxmlformats.org/officeDocument/2006/relationships/font" Target="fonts/GillSans-regular.fntdata"/><Relationship Id="rId10" Type="http://schemas.openxmlformats.org/officeDocument/2006/relationships/slide" Target="slides/slide4.xml"/><Relationship Id="rId54" Type="http://schemas.openxmlformats.org/officeDocument/2006/relationships/font" Target="fonts/OpenSansMedium-boldItalic.fntdata"/><Relationship Id="rId13" Type="http://schemas.openxmlformats.org/officeDocument/2006/relationships/slide" Target="slides/slide7.xml"/><Relationship Id="rId57" Type="http://schemas.openxmlformats.org/officeDocument/2006/relationships/font" Target="fonts/SourceSansPro-regular.fntdata"/><Relationship Id="rId12" Type="http://schemas.openxmlformats.org/officeDocument/2006/relationships/slide" Target="slides/slide6.xml"/><Relationship Id="rId56" Type="http://schemas.openxmlformats.org/officeDocument/2006/relationships/font" Target="fonts/GillSans-bold.fntdata"/><Relationship Id="rId15" Type="http://schemas.openxmlformats.org/officeDocument/2006/relationships/slide" Target="slides/slide9.xml"/><Relationship Id="rId59" Type="http://schemas.openxmlformats.org/officeDocument/2006/relationships/font" Target="fonts/SourceSansPro-italic.fntdata"/><Relationship Id="rId14" Type="http://schemas.openxmlformats.org/officeDocument/2006/relationships/slide" Target="slides/slide8.xml"/><Relationship Id="rId58" Type="http://schemas.openxmlformats.org/officeDocument/2006/relationships/font" Target="fonts/SourceSansPr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2a6dd06b7e_1_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g22a6dd06b7e_1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2a6dd06b7e_12_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We mapped out a Printer Journey right from when the first report was recorded, up until the printer became obsolete.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We noticed that 80% of Customers subscribe to instant ink on or before day of first print</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"~3% in the first month" and "~17% after the first month" indicate the distribution of subscriptions over time. This means that ⅘ customer buy subscription on or before the first usage. Since we did not have the information of the purchase date, we assume that the customer has bought subscription on the purchase date or his </a:t>
            </a:r>
            <a:r>
              <a:rPr lang="en-US" sz="1100">
                <a:latin typeface="Arial"/>
                <a:ea typeface="Arial"/>
                <a:cs typeface="Arial"/>
                <a:sym typeface="Arial"/>
              </a:rPr>
              <a:t>subscription</a:t>
            </a:r>
            <a:r>
              <a:rPr lang="en-US" sz="1100">
                <a:latin typeface="Arial"/>
                <a:ea typeface="Arial"/>
                <a:cs typeface="Arial"/>
                <a:sym typeface="Arial"/>
              </a:rPr>
              <a:t> has carried forward from previous printer..</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268" name="Google Shape;268;g22a6dd06b7e_12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2a6dd06b7e_1_3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Clr>
                <a:srgbClr val="D1D5DB"/>
              </a:buClr>
              <a:buSzPts val="1200"/>
              <a:buFont typeface="Roboto"/>
              <a:buChar char="●"/>
            </a:pPr>
            <a:r>
              <a:rPr lang="en-US" sz="1100">
                <a:latin typeface="Arial"/>
                <a:ea typeface="Arial"/>
                <a:cs typeface="Arial"/>
                <a:sym typeface="Arial"/>
              </a:rPr>
              <a:t>Our analysis of the average journey of an HP Printer, segmented by Office and Personal Customers, has revealed that office printers, on average, become obsolete by 753 days, while home printers become obsolete by day 517.</a:t>
            </a:r>
            <a:endParaRPr sz="1100">
              <a:latin typeface="Arial"/>
              <a:ea typeface="Arial"/>
              <a:cs typeface="Arial"/>
              <a:sym typeface="Arial"/>
            </a:endParaRPr>
          </a:p>
          <a:p>
            <a:pPr indent="-304800" lvl="0" marL="457200" rtl="0" algn="l">
              <a:lnSpc>
                <a:spcPct val="115000"/>
              </a:lnSpc>
              <a:spcBef>
                <a:spcPts val="0"/>
              </a:spcBef>
              <a:spcAft>
                <a:spcPts val="0"/>
              </a:spcAft>
              <a:buClr>
                <a:srgbClr val="D1D5DB"/>
              </a:buClr>
              <a:buSzPts val="1200"/>
              <a:buFont typeface="Roboto"/>
              <a:buChar char="●"/>
            </a:pPr>
            <a:r>
              <a:rPr lang="en-US" sz="1100">
                <a:latin typeface="Arial"/>
                <a:ea typeface="Arial"/>
                <a:cs typeface="Arial"/>
                <a:sym typeface="Arial"/>
              </a:rPr>
              <a:t>This indicates that home printers have a shorter lifespan and may not be as durable or long-lasting as office printers. </a:t>
            </a:r>
            <a:r>
              <a:rPr lang="en-US" sz="1100">
                <a:latin typeface="Arial"/>
                <a:ea typeface="Arial"/>
                <a:cs typeface="Arial"/>
                <a:sym typeface="Arial"/>
              </a:rPr>
              <a:t>The average lifetime of printers purchased by Home Customers is 297 days shorter than those purchased by Offices.</a:t>
            </a:r>
            <a:endParaRPr sz="1100">
              <a:latin typeface="Arial"/>
              <a:ea typeface="Arial"/>
              <a:cs typeface="Arial"/>
              <a:sym typeface="Arial"/>
            </a:endParaRPr>
          </a:p>
          <a:p>
            <a:pPr indent="-304800" lvl="0" marL="457200" rtl="0" algn="l">
              <a:lnSpc>
                <a:spcPct val="115000"/>
              </a:lnSpc>
              <a:spcBef>
                <a:spcPts val="0"/>
              </a:spcBef>
              <a:spcAft>
                <a:spcPts val="0"/>
              </a:spcAft>
              <a:buClr>
                <a:srgbClr val="D1D5DB"/>
              </a:buClr>
              <a:buSzPts val="1200"/>
              <a:buFont typeface="Roboto"/>
              <a:buChar char="●"/>
            </a:pPr>
            <a:r>
              <a:rPr lang="en-US" sz="1100">
                <a:latin typeface="Arial"/>
                <a:ea typeface="Arial"/>
                <a:cs typeface="Arial"/>
                <a:sym typeface="Arial"/>
              </a:rPr>
              <a:t>One possible reason for this could be that customers are buying cheaper printers for home usage, which may not have the same quality or durability as the more expensive office printers. This trend highlights the need for us to evaluate and improve the durability and lifespan of our home printer offerings, to better meet the needs and expectations of our customers.</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329" name="Google Shape;329;g22a6dd06b7e_1_3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2b23d77828_0_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g22b23d77828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2b87c32685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2b87c32685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g22b87c32685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2a6dd06b7e_1_4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latin typeface="Roboto"/>
                <a:ea typeface="Roboto"/>
                <a:cs typeface="Roboto"/>
                <a:sym typeface="Roboto"/>
              </a:rPr>
              <a:t>Segmenting methodology  using K-means clustering :</a:t>
            </a:r>
            <a:endParaRPr>
              <a:latin typeface="Roboto"/>
              <a:ea typeface="Roboto"/>
              <a:cs typeface="Roboto"/>
              <a:sym typeface="Roboto"/>
            </a:endParaRPr>
          </a:p>
          <a:p>
            <a:pPr indent="0" lvl="0" marL="0" rtl="0" algn="l">
              <a:lnSpc>
                <a:spcPct val="115000"/>
              </a:lnSpc>
              <a:spcBef>
                <a:spcPts val="1500"/>
              </a:spcBef>
              <a:spcAft>
                <a:spcPts val="0"/>
              </a:spcAft>
              <a:buNone/>
            </a:pPr>
            <a:r>
              <a:rPr lang="en-US">
                <a:latin typeface="Roboto"/>
                <a:ea typeface="Roboto"/>
                <a:cs typeface="Roboto"/>
                <a:sym typeface="Roboto"/>
              </a:rPr>
              <a:t>Firstly, we aggregated the data to get customer-level data, where each row represented a unique customer. To handle outliers, we replaced the values above the 99th percentile with the 99th percentile value. Additionally, we imputed the missing values for the 'product_price' column with the median value.</a:t>
            </a:r>
            <a:endParaRPr>
              <a:latin typeface="Roboto"/>
              <a:ea typeface="Roboto"/>
              <a:cs typeface="Roboto"/>
              <a:sym typeface="Roboto"/>
            </a:endParaRPr>
          </a:p>
          <a:p>
            <a:pPr indent="0" lvl="0" marL="0" rtl="0" algn="l">
              <a:lnSpc>
                <a:spcPct val="115000"/>
              </a:lnSpc>
              <a:spcBef>
                <a:spcPts val="1500"/>
              </a:spcBef>
              <a:spcAft>
                <a:spcPts val="0"/>
              </a:spcAft>
              <a:buNone/>
            </a:pPr>
            <a:r>
              <a:rPr lang="en-US">
                <a:latin typeface="Roboto"/>
                <a:ea typeface="Roboto"/>
                <a:cs typeface="Roboto"/>
                <a:sym typeface="Roboto"/>
              </a:rPr>
              <a:t>For the usage segmentation, we used the following columns: 'product_count', which we calculated as the number of printers purchased by each customer; 'product_price'; 'ampv', which represented the average monthly pages printed; 'ave_cc_mo', which was the average total ink used monthly (cc volume); 'blk_cc_mo', which represented the average black ink used monthly (cc volume); 'color_cc_mo', which was the average color ink used monthly (cc volume); 'hp_share', which indicated the percentage of all ink used that was from HP (versus competitors); 'days', which was the number of days the printer had reported telemetry; 'trade_cc', which was the total ink used; 'hp_cc', which represented the HP ink used; 'total_printer_days', which we calculated by subtracting the last printer report date from the first printer report date; 'total_subscription_days'; 'percent_usage', which we calculated as "days" divided by 'total_printer_days'; and 'percent_days_subscribed', which was calculated as 'total_subscription_days' divided by 'total_printer_days'.</a:t>
            </a:r>
            <a:endParaRPr>
              <a:latin typeface="Roboto"/>
              <a:ea typeface="Roboto"/>
              <a:cs typeface="Roboto"/>
              <a:sym typeface="Roboto"/>
            </a:endParaRPr>
          </a:p>
          <a:p>
            <a:pPr indent="0" lvl="0" marL="0" rtl="0" algn="l">
              <a:lnSpc>
                <a:spcPct val="115000"/>
              </a:lnSpc>
              <a:spcBef>
                <a:spcPts val="1500"/>
              </a:spcBef>
              <a:spcAft>
                <a:spcPts val="0"/>
              </a:spcAft>
              <a:buNone/>
            </a:pPr>
            <a:r>
              <a:rPr lang="en-US">
                <a:latin typeface="Roboto"/>
                <a:ea typeface="Roboto"/>
                <a:cs typeface="Roboto"/>
                <a:sym typeface="Roboto"/>
              </a:rPr>
              <a:t>Next, we used the elbow method to determine the optimal number of clusters for our K-means clustering. We plotted the sum of squared errors (SSE) versus the number of clusters, and chose the value of K at the point where the SSE began to level off or plateau, indicating diminishing returns to increasing the number of clusters.</a:t>
            </a:r>
            <a:endParaRPr>
              <a:latin typeface="Roboto"/>
              <a:ea typeface="Roboto"/>
              <a:cs typeface="Roboto"/>
              <a:sym typeface="Roboto"/>
            </a:endParaRPr>
          </a:p>
          <a:p>
            <a:pPr indent="0" lvl="0" marL="0" rtl="0" algn="l">
              <a:lnSpc>
                <a:spcPct val="115000"/>
              </a:lnSpc>
              <a:spcBef>
                <a:spcPts val="1500"/>
              </a:spcBef>
              <a:spcAft>
                <a:spcPts val="0"/>
              </a:spcAft>
              <a:buNone/>
            </a:pPr>
            <a:r>
              <a:rPr lang="en-US">
                <a:latin typeface="Roboto"/>
                <a:ea typeface="Roboto"/>
                <a:cs typeface="Roboto"/>
                <a:sym typeface="Roboto"/>
              </a:rPr>
              <a:t>Once we had the optimal K, which we got as 4, we ran the K means algorithm and ended up with the following 4 clusters:</a:t>
            </a:r>
            <a:endParaRPr>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a:latin typeface="Roboto"/>
                <a:ea typeface="Roboto"/>
                <a:cs typeface="Roboto"/>
                <a:sym typeface="Roboto"/>
              </a:rPr>
              <a:t>Cluster 1: This cluster has the highest number of customers, and they have the lowest product count, product price, ampv, ave_cc_mo, blk_cc_mo, color_cc_mo, hp_share, days, trade_cc, hp_cc, total_printer_days, and percent_usage. These customers are likely to be infrequent or occasional users who do not heavily rely on their printers for their daily work.</a:t>
            </a:r>
            <a:endParaRPr>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a:latin typeface="Roboto"/>
                <a:ea typeface="Roboto"/>
                <a:cs typeface="Roboto"/>
                <a:sym typeface="Roboto"/>
              </a:rPr>
              <a:t>Cluster 2: This cluster has the second-lowest number of customers, and they have the highest product count, product price, ampv, ave_cc_mo, blk_cc_mo, color_cc_mo, hp_share, days, trade_cc, hp_cc, total_printer_days, and percent_days_subscribed. These customers are likely to be heavy users who heavily rely on their printers for their daily work and are more likely to have a subscription with HP.</a:t>
            </a:r>
            <a:endParaRPr>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a:latin typeface="Roboto"/>
                <a:ea typeface="Roboto"/>
                <a:cs typeface="Roboto"/>
                <a:sym typeface="Roboto"/>
              </a:rPr>
              <a:t>Cluster 3: This cluster has the second-highest number of customers, and they have a higher product count, product price, ampv, ave_cc_mo, blk_cc_mo, color_cc_mo, hp_share, days, trade_cc, hp_cc, total_printer_days, and percent_usage compared to Cluster 0. These customers are likely to be regular users who use their printers frequently and are more likely to have a subscription with HP.</a:t>
            </a:r>
            <a:endParaRPr>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a:latin typeface="Roboto"/>
                <a:ea typeface="Roboto"/>
                <a:cs typeface="Roboto"/>
                <a:sym typeface="Roboto"/>
              </a:rPr>
              <a:t>Cluster 4: This cluster has the lowest number of customers, and they have the lowest product count, product price, ampv, ave_cc_mo, blk_cc_mo, color_cc_mo, hp_share, and days compared to other clusters. These customers are likely to be occasional users who do not heavily rely on their printers for their daily work, and they are less likely to have a subscription with HP.</a:t>
            </a:r>
            <a:endParaRPr>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a:latin typeface="Roboto"/>
                <a:ea typeface="Roboto"/>
                <a:cs typeface="Roboto"/>
                <a:sym typeface="Roboto"/>
              </a:rPr>
              <a:t>these insights can be useful for HP to target different segments of customers based on their usage behavior and offer them customized products and services to meet their specific needs.</a:t>
            </a:r>
            <a:endParaRPr>
              <a:latin typeface="Roboto"/>
              <a:ea typeface="Roboto"/>
              <a:cs typeface="Roboto"/>
              <a:sym typeface="Roboto"/>
            </a:endParaRPr>
          </a:p>
          <a:p>
            <a:pPr indent="0" lvl="0" marL="0" rtl="0" algn="l">
              <a:spcBef>
                <a:spcPts val="0"/>
              </a:spcBef>
              <a:spcAft>
                <a:spcPts val="0"/>
              </a:spcAft>
              <a:buNone/>
            </a:pPr>
            <a:r>
              <a:rPr lang="en-US"/>
              <a:t>Elbow Curve in Appendix 1</a:t>
            </a:r>
            <a:endParaRPr/>
          </a:p>
        </p:txBody>
      </p:sp>
      <p:sp>
        <p:nvSpPr>
          <p:cNvPr id="383" name="Google Shape;383;g22a6dd06b7e_1_4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2a6dd06b7e_1_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Some of the Key KPIs on which we can see the difference between the clusters have been visualized here. Appendix 2 has the average values of all the KPIs on which the k-means clustering was created</a:t>
            </a:r>
            <a:endParaRPr/>
          </a:p>
        </p:txBody>
      </p:sp>
      <p:sp>
        <p:nvSpPr>
          <p:cNvPr id="412" name="Google Shape;412;g22a6dd06b7e_1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2a6dd06b7e_1_1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300">
                <a:latin typeface="Arial"/>
                <a:ea typeface="Arial"/>
                <a:cs typeface="Arial"/>
                <a:sym typeface="Arial"/>
              </a:rPr>
              <a:t>We identified the top 5 printers for each cluster and on this slide we have visualized only the top printer in each cluster. On a detailed analysis, we identified within the top 10 most frequently bought printer, the top 5 printers which were the most expensive. These printers are a good case for upsell as similar profile of customers are </a:t>
            </a:r>
            <a:r>
              <a:rPr lang="en-US" sz="1300">
                <a:latin typeface="Arial"/>
                <a:ea typeface="Arial"/>
                <a:cs typeface="Arial"/>
                <a:sym typeface="Arial"/>
              </a:rPr>
              <a:t>using these printers. The 5 identified printers for recommendation are a good mix of office and home use printers within each cluster which will cater to both the types of customers within each cluster.</a:t>
            </a:r>
            <a:endParaRPr sz="1100">
              <a:latin typeface="Arial"/>
              <a:ea typeface="Arial"/>
              <a:cs typeface="Arial"/>
              <a:sym typeface="Arial"/>
            </a:endParaRPr>
          </a:p>
        </p:txBody>
      </p:sp>
      <p:sp>
        <p:nvSpPr>
          <p:cNvPr id="446" name="Google Shape;446;g22a6dd06b7e_1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2b23d77828_4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300">
                <a:latin typeface="Arial"/>
                <a:ea typeface="Arial"/>
                <a:cs typeface="Arial"/>
                <a:sym typeface="Arial"/>
              </a:rPr>
              <a:t>We identified the top 5 most popular and high-end printers within each cluster and recommend upselling these to the customers within each cluster. Detailed analysis in Appendix 3.</a:t>
            </a:r>
            <a:endParaRPr sz="1100">
              <a:latin typeface="Arial"/>
              <a:ea typeface="Arial"/>
              <a:cs typeface="Arial"/>
              <a:sym typeface="Arial"/>
            </a:endParaRPr>
          </a:p>
        </p:txBody>
      </p:sp>
      <p:sp>
        <p:nvSpPr>
          <p:cNvPr id="473" name="Google Shape;473;g22b23d77828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2a6dd06b7e_12_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latin typeface="Roboto"/>
                <a:ea typeface="Roboto"/>
                <a:cs typeface="Roboto"/>
                <a:sym typeface="Roboto"/>
              </a:rPr>
              <a:t>To cluster customers by demographics, we decided to use the following attributes-</a:t>
            </a:r>
            <a:r>
              <a:rPr lang="en-US">
                <a:latin typeface="Roboto"/>
                <a:ea typeface="Roboto"/>
                <a:cs typeface="Roboto"/>
                <a:sym typeface="Roboto"/>
              </a:rPr>
              <a:t>gender, education, household income, zip code, and occupation. All these variables are categorical in the HP Dataset</a:t>
            </a:r>
            <a:endParaRPr>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a:latin typeface="Roboto"/>
                <a:ea typeface="Roboto"/>
                <a:cs typeface="Roboto"/>
                <a:sym typeface="Roboto"/>
              </a:rPr>
              <a:t>Then, we pre-processed the data by removing the missing values, ending up with about ~250k rows of data.</a:t>
            </a:r>
            <a:endParaRPr>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a:latin typeface="Roboto"/>
                <a:ea typeface="Roboto"/>
                <a:cs typeface="Roboto"/>
                <a:sym typeface="Roboto"/>
              </a:rPr>
              <a:t>We selected the k-modes algorithm as our clustering technique since it can handle categorical data by minimizing the dissimilarity between categorical variables. To determine the optimal number of clusters, we used the elbow method. We plotted the number of clusters against the within-cluster sum of squares (WCSS), which is a measure of how much the clusters deviate from their centroids. We found the elbow point where the addition of another cluster didn't significantly improve the model, which turned out to be 4 clusters.</a:t>
            </a:r>
            <a:endParaRPr>
              <a:latin typeface="Roboto"/>
              <a:ea typeface="Roboto"/>
              <a:cs typeface="Roboto"/>
              <a:sym typeface="Roboto"/>
            </a:endParaRPr>
          </a:p>
          <a:p>
            <a:pPr indent="0" lvl="0" marL="0" rtl="0" algn="l">
              <a:lnSpc>
                <a:spcPct val="115000"/>
              </a:lnSpc>
              <a:spcBef>
                <a:spcPts val="1500"/>
              </a:spcBef>
              <a:spcAft>
                <a:spcPts val="0"/>
              </a:spcAft>
              <a:buNone/>
            </a:pPr>
            <a:r>
              <a:rPr lang="en-US">
                <a:latin typeface="Roboto"/>
                <a:ea typeface="Roboto"/>
                <a:cs typeface="Roboto"/>
                <a:sym typeface="Roboto"/>
              </a:rPr>
              <a:t>Lastly,, we performed the clustering using the k-modes algorithm with 4 clusters. The output of the clustering algorithm was a set of clusters, each containing a group of customers with similar demographics.</a:t>
            </a:r>
            <a:endParaRPr>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Based on the results of the k modes clustering, you have four distinct clusters or segments. Here is a breakdown of each cluster based on the information provided:</a:t>
            </a:r>
            <a:endParaRPr>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a:latin typeface="Roboto"/>
                <a:ea typeface="Roboto"/>
                <a:cs typeface="Roboto"/>
                <a:sym typeface="Roboto"/>
              </a:rPr>
              <a:t>OBSERVED CLUSTER ATTRIBUTES:</a:t>
            </a:r>
            <a:endParaRPr>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a:latin typeface="Roboto"/>
                <a:ea typeface="Roboto"/>
                <a:cs typeface="Roboto"/>
                <a:sym typeface="Roboto"/>
              </a:rPr>
              <a:t>Segment 1 is the largest cluster with 87,839 customers, and it is dominated by male customers (76,500) who have completed high school or college. These customers are primarily employed in craftsman/blue-collar or sales/service jobs, and their household income falls within the $30,000 to $74,999 range. This cluster appears to represent the average customer with no distinguishing characteristics.</a:t>
            </a:r>
            <a:endParaRPr>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a:latin typeface="Roboto"/>
                <a:ea typeface="Roboto"/>
                <a:cs typeface="Roboto"/>
                <a:sym typeface="Roboto"/>
              </a:rPr>
              <a:t>Segment two has 57,435 customers, with most customers having a highschool degree as the highest education, and have a household income in the $30,000 to $99,999 range. This cluster has most common occupation as craftsman, blue collar</a:t>
            </a:r>
            <a:endParaRPr>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a:latin typeface="Roboto"/>
                <a:ea typeface="Roboto"/>
                <a:cs typeface="Roboto"/>
                <a:sym typeface="Roboto"/>
              </a:rPr>
              <a:t>Segment three is the third-largest cluster, with 41,349 customers. The majority of these customers are female  who have completed college. They are primarily employed in clerical/white-collar, administration/managerial, or sales/service jobs, and their household income falls within the $50,000 to $124,999 range. This cluster represents customers who are more educated and higher-earning than those in Segment two and one on average.</a:t>
            </a:r>
            <a:endParaRPr>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a:latin typeface="Roboto"/>
                <a:ea typeface="Roboto"/>
                <a:cs typeface="Roboto"/>
                <a:sym typeface="Roboto"/>
              </a:rPr>
              <a:t>Segment four has the smallest number of customers, with only 31,029. The majority of these customers are male  who have completed graduate degree . They are primarily employed in administration/managerial or are retired. This cluster represents the higher-income customers who are more educated and more likely to have jobs in the skilledr sector.</a:t>
            </a:r>
            <a:endParaRPr>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t/>
            </a:r>
            <a:endParaRPr>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None/>
            </a:pPr>
            <a:r>
              <a:t/>
            </a:r>
            <a:endParaRPr/>
          </a:p>
        </p:txBody>
      </p:sp>
      <p:sp>
        <p:nvSpPr>
          <p:cNvPr id="491" name="Google Shape;491;g22a6dd06b7e_12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2a6dd06b7e_1_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Visualizing </a:t>
            </a:r>
            <a:r>
              <a:rPr lang="en-US"/>
              <a:t>the insights highlighted in the previous slide in </a:t>
            </a:r>
            <a:r>
              <a:rPr lang="en-US"/>
              <a:t>in Looker.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PS- We only considered Male and Female Gender as the count of data for Unisex Gender was less than 0.01%</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https://lookerstudio.google.com/reporting/78761179-07d3-4251-93f0-2f3af0cbaebd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3" name="Google Shape;523;g22a6dd06b7e_1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2a6dd06b7e_1_2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g22a6dd06b7e_1_2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2a6dd06b7e_1_5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Visualized on Looker and added findings in table form. Top Occupation demographic for each cluster.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Finally, we added a few recommendations on how HP can use clustering to cluster new customers and make inferences based on key traits of that cluster  to create targeted marketing and sales startegies</a:t>
            </a:r>
            <a:endParaRPr/>
          </a:p>
        </p:txBody>
      </p:sp>
      <p:sp>
        <p:nvSpPr>
          <p:cNvPr id="537" name="Google Shape;537;g22a6dd06b7e_1_5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2b23d77828_1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The model was created on the data of customers who purchased more than once. In this base we identified the customers who may have bought multiple printers together or within a span of a few months of previous purchase. To identify the customers who bought the next printer after their previous printer became obsolete, we tagged all the customers whose previous printer’s last usage date was less than the next printer’s first usage date. First usage Date was considered a proxy for purchase date as this information was not readily available. Out of the 62K customers who have bought more than one printer, 23K were identified as having bought the next printer after their previous printer became obsolete. We trained a random forest model by dividing this dataset into 80% training and 20% validation dataset. The feature importance were obtained in Python by using the sci-kit learn package </a:t>
            </a:r>
            <a:r>
              <a:rPr lang="en-US" sz="1050">
                <a:latin typeface="Courier New"/>
                <a:ea typeface="Courier New"/>
                <a:cs typeface="Courier New"/>
                <a:sym typeface="Courier New"/>
              </a:rPr>
              <a:t>feature_importances_ function. Plot of feature importance is included in the Appendix 4.</a:t>
            </a:r>
            <a:endParaRPr/>
          </a:p>
          <a:p>
            <a:pPr indent="0" lvl="0" marL="0" rtl="0" algn="l">
              <a:spcBef>
                <a:spcPts val="0"/>
              </a:spcBef>
              <a:spcAft>
                <a:spcPts val="0"/>
              </a:spcAft>
              <a:buNone/>
            </a:pPr>
            <a:r>
              <a:t/>
            </a:r>
            <a:endParaRPr/>
          </a:p>
        </p:txBody>
      </p:sp>
      <p:sp>
        <p:nvSpPr>
          <p:cNvPr id="549" name="Google Shape;549;g22b23d77828_1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2b23d77828_1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g22b23d77828_1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2b23d77828_4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2b23d77828_4_1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g22b23d77828_4_1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2b23d77828_4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2b23d77828_4_1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g22b23d77828_4_1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2b23d77828_4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2b23d77828_4_1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g22b23d77828_4_1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2b23d77828_4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2b23d77828_4_1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g22b23d77828_4_1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2a6dd06b7e_1_5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g22a6dd06b7e_1_5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2a6dd06b7e_1_3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22a6dd06b7e_1_3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2a6dd06b7e_8_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22a6dd06b7e_8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2a6dd06b7e_8_2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2nd Visualization done in Looker to analyze how many of the customers in our dataset are buying 1 printer, 2 printer and more than 2 printers. This would give us an idea about how much percentage of our dataset are customers who have repurchased printers. </a:t>
            </a:r>
            <a:endParaRPr/>
          </a:p>
          <a:p>
            <a:pPr indent="0" lvl="0" marL="0" rtl="0" algn="l">
              <a:spcBef>
                <a:spcPts val="0"/>
              </a:spcBef>
              <a:spcAft>
                <a:spcPts val="0"/>
              </a:spcAft>
              <a:buNone/>
            </a:pPr>
            <a:r>
              <a:rPr lang="en-US"/>
              <a:t>We calculated revenue and count of customers in each said category </a:t>
            </a:r>
            <a:endParaRPr/>
          </a:p>
        </p:txBody>
      </p:sp>
      <p:sp>
        <p:nvSpPr>
          <p:cNvPr id="194" name="Google Shape;194;g22a6dd06b7e_8_2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2a6dd06b7e_1_4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lnSpc>
                <a:spcPct val="115000"/>
              </a:lnSpc>
              <a:spcBef>
                <a:spcPts val="1500"/>
              </a:spcBef>
              <a:spcAft>
                <a:spcPts val="0"/>
              </a:spcAft>
              <a:buClr>
                <a:schemeClr val="dk1"/>
              </a:buClr>
              <a:buSzPts val="1400"/>
              <a:buFont typeface="Calibri"/>
              <a:buChar char="-"/>
            </a:pPr>
            <a:r>
              <a:rPr lang="en-US"/>
              <a:t>Exploring the data on looker by customer loyalty class</a:t>
            </a:r>
            <a:endParaRPr/>
          </a:p>
          <a:p>
            <a:pPr indent="-317500" lvl="0" marL="457200" rtl="0" algn="l">
              <a:lnSpc>
                <a:spcPct val="115000"/>
              </a:lnSpc>
              <a:spcBef>
                <a:spcPts val="0"/>
              </a:spcBef>
              <a:spcAft>
                <a:spcPts val="0"/>
              </a:spcAft>
              <a:buClr>
                <a:schemeClr val="dk1"/>
              </a:buClr>
              <a:buSzPts val="1400"/>
              <a:buFont typeface="Calibri"/>
              <a:buChar char="-"/>
            </a:pPr>
            <a:r>
              <a:rPr lang="en-US"/>
              <a:t>From the total number of printers purchased by each loyalty class, we can observe which loyalty classes have the most and least number of customers. We can see that the loyal class has the highest number of customers, followed by Host Only and Disloyal classes. This could indicate that the majority of customers prefer using HP original cartridges or authorized third-party cartridges.</a:t>
            </a:r>
            <a:endParaRPr/>
          </a:p>
          <a:p>
            <a:pPr indent="0" lvl="0" marL="457200" rtl="0" algn="l">
              <a:lnSpc>
                <a:spcPct val="115000"/>
              </a:lnSpc>
              <a:spcBef>
                <a:spcPts val="1500"/>
              </a:spcBef>
              <a:spcAft>
                <a:spcPts val="0"/>
              </a:spcAft>
              <a:buNone/>
            </a:pPr>
            <a:r>
              <a:rPr lang="en-US"/>
              <a:t>From the average revenue generated by each loyalty class, we can observe the amount of revenue generated per printer on average by each loyalty class. We can see that Suspect Only class generates the highest revenue per printer on average, followed by Non HP Only and Host Only classes. This could indicate that customers who use non-HP cartridges, either authorized or unauthorized, are willing to pay more for them, or that they print more frequently than customers who use HP original cartridges.</a:t>
            </a:r>
            <a:endParaRPr/>
          </a:p>
          <a:p>
            <a:pPr indent="0" lvl="0" marL="457200" rtl="0" algn="l">
              <a:lnSpc>
                <a:spcPct val="115000"/>
              </a:lnSpc>
              <a:spcBef>
                <a:spcPts val="1500"/>
              </a:spcBef>
              <a:spcAft>
                <a:spcPts val="0"/>
              </a:spcAft>
              <a:buNone/>
            </a:pPr>
            <a:r>
              <a:rPr lang="en-US"/>
              <a:t>Based on these observations, we can use loyalty class as a customer segmentation variable, as it can help identify different groups of customers with distinct purchasing behaviors and revenue generation patterns. This information can be used to tailor marketing strategies and product offerings for each loyalty class to optimize revenue generation and customer satisfaction.</a:t>
            </a:r>
            <a:endParaRPr/>
          </a:p>
          <a:p>
            <a:pPr indent="0" lvl="0" marL="457200" rtl="0" algn="l">
              <a:lnSpc>
                <a:spcPct val="115000"/>
              </a:lnSpc>
              <a:spcBef>
                <a:spcPts val="1500"/>
              </a:spcBef>
              <a:spcAft>
                <a:spcPts val="0"/>
              </a:spcAft>
              <a:buNone/>
            </a:pPr>
            <a:r>
              <a:rPr lang="en-US"/>
              <a:t>*Visualizations done on Looker</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en-US"/>
              <a:t>*Before beginning our analysis, visualization and data modeling exercise, we deleted duplicate rows, duplication on serial number (~100K cases). If two or more rows with the same MDM_ID had the same serial number, they were assumed to be duplicates. We retained only one row which had the maximum number of information in other columns, and deleted the remaining row(s)*</a:t>
            </a:r>
            <a:endParaRPr/>
          </a:p>
        </p:txBody>
      </p:sp>
      <p:sp>
        <p:nvSpPr>
          <p:cNvPr id="225" name="Google Shape;225;g22a6dd06b7e_1_4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2a6dd06b7e_4_1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100">
                <a:latin typeface="Arial"/>
                <a:ea typeface="Arial"/>
                <a:cs typeface="Arial"/>
                <a:sym typeface="Arial"/>
              </a:rPr>
              <a:t>Exploring data on looker, segmenting by customer type- whether they are an office or a Home User. We calculated the average revenue by customers type, segmented by Product type.</a:t>
            </a:r>
            <a:endParaRPr sz="1100">
              <a:latin typeface="Arial"/>
              <a:ea typeface="Arial"/>
              <a:cs typeface="Arial"/>
              <a:sym typeface="Arial"/>
            </a:endParaRPr>
          </a:p>
          <a:p>
            <a:pPr indent="0" lvl="0" marL="0" rtl="0" algn="l">
              <a:lnSpc>
                <a:spcPct val="115000"/>
              </a:lnSpc>
              <a:spcBef>
                <a:spcPts val="0"/>
              </a:spcBef>
              <a:spcAft>
                <a:spcPts val="0"/>
              </a:spcAft>
              <a:buNone/>
            </a:pPr>
            <a:r>
              <a:rPr lang="en-US" sz="1100">
                <a:latin typeface="Arial"/>
                <a:ea typeface="Arial"/>
                <a:cs typeface="Arial"/>
                <a:sym typeface="Arial"/>
              </a:rPr>
              <a:t>We also identifies the top 5 printers in each category.</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lang="en-US" sz="1100">
                <a:latin typeface="Arial"/>
                <a:ea typeface="Arial"/>
                <a:cs typeface="Arial"/>
                <a:sym typeface="Arial"/>
              </a:rPr>
              <a:t>As expected, Business customers have more per customer revenue than Home customers</a:t>
            </a:r>
            <a:endParaRPr sz="1100">
              <a:latin typeface="Arial"/>
              <a:ea typeface="Arial"/>
              <a:cs typeface="Arial"/>
              <a:sym typeface="Arial"/>
            </a:endParaRPr>
          </a:p>
          <a:p>
            <a:pPr indent="0" lvl="0" marL="45720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lang="en-US" sz="1100">
                <a:latin typeface="Arial"/>
                <a:ea typeface="Arial"/>
                <a:cs typeface="Arial"/>
                <a:sym typeface="Arial"/>
              </a:rPr>
              <a:t>Visualizations done in Looker: https://lookerstudio.google.com/reporting/3b6c9b10-07d2-4c82-ab82-30c31d7a7774</a:t>
            </a:r>
            <a:endParaRPr sz="1100">
              <a:latin typeface="Arial"/>
              <a:ea typeface="Arial"/>
              <a:cs typeface="Arial"/>
              <a:sym typeface="Arial"/>
            </a:endParaRPr>
          </a:p>
        </p:txBody>
      </p:sp>
      <p:sp>
        <p:nvSpPr>
          <p:cNvPr id="245" name="Google Shape;245;g22a6dd06b7e_4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2b23d77828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22b23d77828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 name="Google Shape;17;p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11"/>
          <p:cNvSpPr txBox="1"/>
          <p:nvPr>
            <p:ph idx="1" type="body"/>
          </p:nvPr>
        </p:nvSpPr>
        <p:spPr>
          <a:xfrm rot="5400000">
            <a:off x="2308950" y="-251550"/>
            <a:ext cx="4526100" cy="82296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2"/>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spTree>
      <p:nvGrpSpPr>
        <p:cNvPr id="84" name="Shape 84"/>
        <p:cNvGrpSpPr/>
        <p:nvPr/>
      </p:nvGrpSpPr>
      <p:grpSpPr>
        <a:xfrm>
          <a:off x="0" y="0"/>
          <a:ext cx="0" cy="0"/>
          <a:chOff x="0" y="0"/>
          <a:chExt cx="0" cy="0"/>
        </a:xfrm>
      </p:grpSpPr>
      <p:sp>
        <p:nvSpPr>
          <p:cNvPr id="85" name="Google Shape;85;p13"/>
          <p:cNvSpPr txBox="1"/>
          <p:nvPr>
            <p:ph idx="1" type="body"/>
          </p:nvPr>
        </p:nvSpPr>
        <p:spPr>
          <a:xfrm>
            <a:off x="485293" y="509264"/>
            <a:ext cx="17359800" cy="1086300"/>
          </a:xfrm>
          <a:prstGeom prst="rect">
            <a:avLst/>
          </a:prstGeom>
          <a:noFill/>
          <a:ln>
            <a:noFill/>
          </a:ln>
        </p:spPr>
        <p:txBody>
          <a:bodyPr anchorCtr="0" anchor="ctr" bIns="68550" lIns="137150" spcFirstLastPara="1" rIns="137150" wrap="square" tIns="68550">
            <a:normAutofit/>
          </a:bodyPr>
          <a:lstStyle>
            <a:lvl1pPr indent="-228600" lvl="0" marL="457200" marR="0" rtl="0" algn="ctr">
              <a:lnSpc>
                <a:spcPct val="90000"/>
              </a:lnSpc>
              <a:spcBef>
                <a:spcPts val="1500"/>
              </a:spcBef>
              <a:spcAft>
                <a:spcPts val="0"/>
              </a:spcAft>
              <a:buClr>
                <a:srgbClr val="262626"/>
              </a:buClr>
              <a:buSzPts val="8100"/>
              <a:buFont typeface="Arial"/>
              <a:buNone/>
              <a:defRPr b="0" i="0" sz="8100" u="none" cap="none" strike="noStrike">
                <a:solidFill>
                  <a:srgbClr val="262626"/>
                </a:solidFill>
                <a:latin typeface="Arial"/>
                <a:ea typeface="Arial"/>
                <a:cs typeface="Arial"/>
                <a:sym typeface="Arial"/>
              </a:defRPr>
            </a:lvl1pPr>
            <a:lvl2pPr indent="-457200" lvl="1" marL="914400" marR="0" rtl="0" algn="l">
              <a:lnSpc>
                <a:spcPct val="90000"/>
              </a:lnSpc>
              <a:spcBef>
                <a:spcPts val="8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2pPr>
            <a:lvl3pPr indent="-419100" lvl="2" marL="1371600" marR="0" rtl="0" algn="l">
              <a:lnSpc>
                <a:spcPct val="90000"/>
              </a:lnSpc>
              <a:spcBef>
                <a:spcPts val="8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3pPr>
            <a:lvl4pPr indent="-400050" lvl="3" marL="1828800"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4pPr>
            <a:lvl5pPr indent="-400050" lvl="4" marL="2286000"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5pPr>
            <a:lvl6pPr indent="-400050" lvl="5" marL="2743200"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6pPr>
            <a:lvl7pPr indent="-400050" lvl="6" marL="3200400"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7pPr>
            <a:lvl8pPr indent="-400050" lvl="7" marL="3657600"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8pPr>
            <a:lvl9pPr indent="-400050" lvl="8" marL="4114800"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Arial"/>
                <a:ea typeface="Arial"/>
                <a:cs typeface="Arial"/>
                <a:sym typeface="Arial"/>
              </a:defRPr>
            </a:lvl9pPr>
          </a:lstStyle>
          <a:p/>
        </p:txBody>
      </p:sp>
      <p:grpSp>
        <p:nvGrpSpPr>
          <p:cNvPr id="86" name="Google Shape;86;p13"/>
          <p:cNvGrpSpPr/>
          <p:nvPr/>
        </p:nvGrpSpPr>
        <p:grpSpPr>
          <a:xfrm>
            <a:off x="9429779" y="8849232"/>
            <a:ext cx="8358439" cy="1293380"/>
            <a:chOff x="477110" y="4905446"/>
            <a:chExt cx="11078116" cy="1714221"/>
          </a:xfrm>
        </p:grpSpPr>
        <p:sp>
          <p:nvSpPr>
            <p:cNvPr id="87" name="Google Shape;87;p13"/>
            <p:cNvSpPr/>
            <p:nvPr/>
          </p:nvSpPr>
          <p:spPr>
            <a:xfrm>
              <a:off x="6913640" y="4905446"/>
              <a:ext cx="4641586" cy="1714221"/>
            </a:xfrm>
            <a:custGeom>
              <a:rect b="b" l="l" r="r" t="t"/>
              <a:pathLst>
                <a:path extrusionOk="0" h="1771805" w="47975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a:noFill/>
            </a:ln>
          </p:spPr>
          <p:txBody>
            <a:bodyPr anchorCtr="0" anchor="ctr" bIns="68550" lIns="137150" spcFirstLastPara="1" rIns="137150" wrap="square" tIns="6855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grpSp>
          <p:nvGrpSpPr>
            <p:cNvPr id="88" name="Google Shape;88;p13"/>
            <p:cNvGrpSpPr/>
            <p:nvPr/>
          </p:nvGrpSpPr>
          <p:grpSpPr>
            <a:xfrm>
              <a:off x="477110" y="5658084"/>
              <a:ext cx="655424" cy="517912"/>
              <a:chOff x="6456816" y="5667609"/>
              <a:chExt cx="655424" cy="517912"/>
            </a:xfrm>
          </p:grpSpPr>
          <p:sp>
            <p:nvSpPr>
              <p:cNvPr id="89" name="Google Shape;89;p13"/>
              <p:cNvSpPr/>
              <p:nvPr/>
            </p:nvSpPr>
            <p:spPr>
              <a:xfrm>
                <a:off x="6456816" y="5667609"/>
                <a:ext cx="517912" cy="517912"/>
              </a:xfrm>
              <a:custGeom>
                <a:rect b="b" l="l" r="r" t="t"/>
                <a:pathLst>
                  <a:path extrusionOk="0" h="517912" w="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cap="flat" cmpd="sng" w="108850">
                <a:solidFill>
                  <a:schemeClr val="accent1"/>
                </a:solidFill>
                <a:prstDash val="solid"/>
                <a:miter lim="8000"/>
                <a:headEnd len="sm" w="sm" type="none"/>
                <a:tailEnd len="sm" w="sm" type="none"/>
              </a:ln>
            </p:spPr>
            <p:txBody>
              <a:bodyPr anchorCtr="0" anchor="ctr" bIns="68550" lIns="137150" spcFirstLastPara="1" rIns="137150" wrap="square" tIns="6855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90" name="Google Shape;90;p13"/>
              <p:cNvSpPr/>
              <p:nvPr/>
            </p:nvSpPr>
            <p:spPr>
              <a:xfrm>
                <a:off x="6913640" y="5874290"/>
                <a:ext cx="198600" cy="129600"/>
              </a:xfrm>
              <a:prstGeom prst="roundRect">
                <a:avLst>
                  <a:gd fmla="val 50000" name="adj"/>
                </a:avLst>
              </a:prstGeom>
              <a:solidFill>
                <a:schemeClr val="accent1"/>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sp>
          <p:nvSpPr>
            <p:cNvPr id="91" name="Google Shape;91;p13"/>
            <p:cNvSpPr/>
            <p:nvPr/>
          </p:nvSpPr>
          <p:spPr>
            <a:xfrm>
              <a:off x="995023" y="5898145"/>
              <a:ext cx="6479100" cy="65400"/>
            </a:xfrm>
            <a:prstGeom prst="rect">
              <a:avLst/>
            </a:prstGeom>
            <a:solidFill>
              <a:schemeClr val="accent1"/>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nvGrpSpPr>
          <p:cNvPr id="92" name="Google Shape;92;p13"/>
          <p:cNvGrpSpPr/>
          <p:nvPr/>
        </p:nvGrpSpPr>
        <p:grpSpPr>
          <a:xfrm flipH="1">
            <a:off x="520973" y="8849232"/>
            <a:ext cx="8358439" cy="1293380"/>
            <a:chOff x="477110" y="4905446"/>
            <a:chExt cx="11078116" cy="1714221"/>
          </a:xfrm>
        </p:grpSpPr>
        <p:sp>
          <p:nvSpPr>
            <p:cNvPr id="93" name="Google Shape;93;p13"/>
            <p:cNvSpPr/>
            <p:nvPr/>
          </p:nvSpPr>
          <p:spPr>
            <a:xfrm>
              <a:off x="6913640" y="4905446"/>
              <a:ext cx="4641586" cy="1714221"/>
            </a:xfrm>
            <a:custGeom>
              <a:rect b="b" l="l" r="r" t="t"/>
              <a:pathLst>
                <a:path extrusionOk="0" h="1771805" w="4797505">
                  <a:moveTo>
                    <a:pt x="4794342" y="184721"/>
                  </a:moveTo>
                  <a:cubicBezTo>
                    <a:pt x="4799112" y="137019"/>
                    <a:pt x="4787527" y="98176"/>
                    <a:pt x="4759588" y="70236"/>
                  </a:cubicBezTo>
                  <a:cubicBezTo>
                    <a:pt x="4733692" y="43658"/>
                    <a:pt x="4698256" y="32074"/>
                    <a:pt x="4668953" y="27303"/>
                  </a:cubicBezTo>
                  <a:cubicBezTo>
                    <a:pt x="4659412" y="16400"/>
                    <a:pt x="4643739" y="8222"/>
                    <a:pt x="4624657" y="6178"/>
                  </a:cubicBezTo>
                  <a:cubicBezTo>
                    <a:pt x="4593310" y="2771"/>
                    <a:pt x="4566052" y="18444"/>
                    <a:pt x="4564007" y="39570"/>
                  </a:cubicBezTo>
                  <a:cubicBezTo>
                    <a:pt x="4561963" y="61377"/>
                    <a:pt x="4585814" y="81820"/>
                    <a:pt x="4616480" y="84546"/>
                  </a:cubicBezTo>
                  <a:cubicBezTo>
                    <a:pt x="4636242" y="86591"/>
                    <a:pt x="4653961" y="81139"/>
                    <a:pt x="4665545" y="71598"/>
                  </a:cubicBezTo>
                  <a:cubicBezTo>
                    <a:pt x="4686671" y="75687"/>
                    <a:pt x="4711203" y="83865"/>
                    <a:pt x="4727559" y="101583"/>
                  </a:cubicBezTo>
                  <a:cubicBezTo>
                    <a:pt x="4745958" y="119982"/>
                    <a:pt x="4753454" y="145878"/>
                    <a:pt x="4750047" y="180633"/>
                  </a:cubicBezTo>
                  <a:cubicBezTo>
                    <a:pt x="4742551" y="254912"/>
                    <a:pt x="4715974" y="366672"/>
                    <a:pt x="4663501" y="456625"/>
                  </a:cubicBezTo>
                  <a:cubicBezTo>
                    <a:pt x="4655323" y="470255"/>
                    <a:pt x="4647146" y="483203"/>
                    <a:pt x="4638968" y="494787"/>
                  </a:cubicBezTo>
                  <a:cubicBezTo>
                    <a:pt x="4629428" y="494787"/>
                    <a:pt x="4619888" y="499558"/>
                    <a:pt x="4613073" y="507054"/>
                  </a:cubicBezTo>
                  <a:cubicBezTo>
                    <a:pt x="4561963" y="567023"/>
                    <a:pt x="4499268" y="593600"/>
                    <a:pt x="4430440" y="593600"/>
                  </a:cubicBezTo>
                  <a:cubicBezTo>
                    <a:pt x="4365020" y="591555"/>
                    <a:pt x="4306414" y="562252"/>
                    <a:pt x="4257349" y="504328"/>
                  </a:cubicBezTo>
                  <a:cubicBezTo>
                    <a:pt x="4250534" y="496150"/>
                    <a:pt x="4240993" y="492062"/>
                    <a:pt x="4231453" y="492062"/>
                  </a:cubicBezTo>
                  <a:cubicBezTo>
                    <a:pt x="4223275" y="480477"/>
                    <a:pt x="4214417" y="467529"/>
                    <a:pt x="4206920" y="453900"/>
                  </a:cubicBezTo>
                  <a:cubicBezTo>
                    <a:pt x="4153766" y="363946"/>
                    <a:pt x="4126507" y="252186"/>
                    <a:pt x="4119011" y="178588"/>
                  </a:cubicBezTo>
                  <a:cubicBezTo>
                    <a:pt x="4115604" y="143834"/>
                    <a:pt x="4122419" y="117938"/>
                    <a:pt x="4140818" y="99538"/>
                  </a:cubicBezTo>
                  <a:cubicBezTo>
                    <a:pt x="4157855" y="81820"/>
                    <a:pt x="4181706" y="73643"/>
                    <a:pt x="4203513" y="69554"/>
                  </a:cubicBezTo>
                  <a:cubicBezTo>
                    <a:pt x="4214417" y="79095"/>
                    <a:pt x="4232816" y="84546"/>
                    <a:pt x="4252578" y="82502"/>
                  </a:cubicBezTo>
                  <a:cubicBezTo>
                    <a:pt x="4283926" y="79095"/>
                    <a:pt x="4307777" y="59332"/>
                    <a:pt x="4305051" y="37525"/>
                  </a:cubicBezTo>
                  <a:cubicBezTo>
                    <a:pt x="4303007" y="15718"/>
                    <a:pt x="4275748" y="726"/>
                    <a:pt x="4244401" y="4134"/>
                  </a:cubicBezTo>
                  <a:cubicBezTo>
                    <a:pt x="4225320" y="6178"/>
                    <a:pt x="4208964" y="14356"/>
                    <a:pt x="4199424" y="25259"/>
                  </a:cubicBezTo>
                  <a:cubicBezTo>
                    <a:pt x="4170121" y="30029"/>
                    <a:pt x="4135366" y="42296"/>
                    <a:pt x="4109471" y="68191"/>
                  </a:cubicBezTo>
                  <a:cubicBezTo>
                    <a:pt x="4081531" y="96131"/>
                    <a:pt x="4069946" y="134975"/>
                    <a:pt x="4075398" y="183359"/>
                  </a:cubicBezTo>
                  <a:cubicBezTo>
                    <a:pt x="4083575" y="262408"/>
                    <a:pt x="4118330" y="413012"/>
                    <a:pt x="4196698" y="520002"/>
                  </a:cubicBezTo>
                  <a:cubicBezTo>
                    <a:pt x="4194654" y="530224"/>
                    <a:pt x="4197380" y="541127"/>
                    <a:pt x="4204195" y="549986"/>
                  </a:cubicBezTo>
                  <a:cubicBezTo>
                    <a:pt x="4258712" y="614044"/>
                    <a:pt x="4319362" y="647435"/>
                    <a:pt x="4391597" y="660383"/>
                  </a:cubicBezTo>
                  <a:lnTo>
                    <a:pt x="4391597" y="928880"/>
                  </a:lnTo>
                  <a:cubicBezTo>
                    <a:pt x="4392960" y="972494"/>
                    <a:pt x="4385464" y="1027011"/>
                    <a:pt x="4318680" y="1031099"/>
                  </a:cubicBezTo>
                  <a:lnTo>
                    <a:pt x="3718992" y="1031099"/>
                  </a:lnTo>
                  <a:lnTo>
                    <a:pt x="3638579" y="673331"/>
                  </a:lnTo>
                  <a:cubicBezTo>
                    <a:pt x="3636535" y="665153"/>
                    <a:pt x="3632446" y="659020"/>
                    <a:pt x="3626313" y="654250"/>
                  </a:cubicBezTo>
                  <a:cubicBezTo>
                    <a:pt x="3620861" y="649480"/>
                    <a:pt x="3613365" y="647435"/>
                    <a:pt x="3604506" y="646754"/>
                  </a:cubicBezTo>
                  <a:lnTo>
                    <a:pt x="3603825" y="646754"/>
                  </a:lnTo>
                  <a:cubicBezTo>
                    <a:pt x="3595647" y="646754"/>
                    <a:pt x="3588151" y="649480"/>
                    <a:pt x="3582018" y="654931"/>
                  </a:cubicBezTo>
                  <a:cubicBezTo>
                    <a:pt x="3576566" y="659702"/>
                    <a:pt x="3571796" y="666516"/>
                    <a:pt x="3570433" y="674694"/>
                  </a:cubicBezTo>
                  <a:lnTo>
                    <a:pt x="3504331" y="1030418"/>
                  </a:lnTo>
                  <a:lnTo>
                    <a:pt x="3404837" y="1030418"/>
                  </a:lnTo>
                  <a:lnTo>
                    <a:pt x="3272633" y="319651"/>
                  </a:lnTo>
                  <a:cubicBezTo>
                    <a:pt x="3271270" y="311474"/>
                    <a:pt x="3267182" y="303978"/>
                    <a:pt x="3261048" y="298526"/>
                  </a:cubicBezTo>
                  <a:cubicBezTo>
                    <a:pt x="3254915" y="293074"/>
                    <a:pt x="3246738" y="290348"/>
                    <a:pt x="3238560" y="290348"/>
                  </a:cubicBezTo>
                  <a:cubicBezTo>
                    <a:pt x="3230382" y="290348"/>
                    <a:pt x="3222205" y="293756"/>
                    <a:pt x="3216072" y="298526"/>
                  </a:cubicBezTo>
                  <a:cubicBezTo>
                    <a:pt x="3209938" y="303978"/>
                    <a:pt x="3205850" y="311474"/>
                    <a:pt x="3204487" y="319651"/>
                  </a:cubicBezTo>
                  <a:lnTo>
                    <a:pt x="3060016" y="1199421"/>
                  </a:lnTo>
                  <a:lnTo>
                    <a:pt x="3046387" y="1041321"/>
                  </a:lnTo>
                  <a:cubicBezTo>
                    <a:pt x="3045706" y="1032462"/>
                    <a:pt x="3041617" y="1024285"/>
                    <a:pt x="3035484" y="1018833"/>
                  </a:cubicBezTo>
                  <a:cubicBezTo>
                    <a:pt x="3029351" y="1013381"/>
                    <a:pt x="3021173" y="1009293"/>
                    <a:pt x="3012314" y="1009293"/>
                  </a:cubicBezTo>
                  <a:lnTo>
                    <a:pt x="2970745" y="1009293"/>
                  </a:lnTo>
                  <a:lnTo>
                    <a:pt x="2970745" y="1008611"/>
                  </a:lnTo>
                  <a:lnTo>
                    <a:pt x="2938716" y="1008611"/>
                  </a:lnTo>
                  <a:lnTo>
                    <a:pt x="2909413" y="1008611"/>
                  </a:lnTo>
                  <a:lnTo>
                    <a:pt x="1420414" y="1008611"/>
                  </a:lnTo>
                  <a:lnTo>
                    <a:pt x="1399289" y="1008611"/>
                  </a:lnTo>
                  <a:lnTo>
                    <a:pt x="1380889" y="1008611"/>
                  </a:lnTo>
                  <a:cubicBezTo>
                    <a:pt x="1372030" y="1008611"/>
                    <a:pt x="1363853" y="1012018"/>
                    <a:pt x="1358401" y="1016789"/>
                  </a:cubicBezTo>
                  <a:cubicBezTo>
                    <a:pt x="1352268" y="1022240"/>
                    <a:pt x="1347498" y="1029736"/>
                    <a:pt x="1346816" y="1037914"/>
                  </a:cubicBezTo>
                  <a:lnTo>
                    <a:pt x="1250048" y="1495176"/>
                  </a:lnTo>
                  <a:lnTo>
                    <a:pt x="1083771" y="567023"/>
                  </a:lnTo>
                  <a:cubicBezTo>
                    <a:pt x="1082408" y="558845"/>
                    <a:pt x="1078319" y="551349"/>
                    <a:pt x="1072186" y="545897"/>
                  </a:cubicBezTo>
                  <a:cubicBezTo>
                    <a:pt x="1066053" y="540446"/>
                    <a:pt x="1058557" y="537720"/>
                    <a:pt x="1049698" y="537720"/>
                  </a:cubicBezTo>
                  <a:lnTo>
                    <a:pt x="1049016" y="537720"/>
                  </a:lnTo>
                  <a:lnTo>
                    <a:pt x="1048335" y="537720"/>
                  </a:lnTo>
                  <a:cubicBezTo>
                    <a:pt x="1040157" y="537720"/>
                    <a:pt x="1031980" y="541808"/>
                    <a:pt x="1025847" y="547260"/>
                  </a:cubicBezTo>
                  <a:cubicBezTo>
                    <a:pt x="1019713" y="552712"/>
                    <a:pt x="1015625" y="560889"/>
                    <a:pt x="1014943" y="569748"/>
                  </a:cubicBezTo>
                  <a:lnTo>
                    <a:pt x="978144" y="1009293"/>
                  </a:lnTo>
                  <a:lnTo>
                    <a:pt x="899094" y="1009293"/>
                  </a:lnTo>
                  <a:cubicBezTo>
                    <a:pt x="890235" y="1009293"/>
                    <a:pt x="882739" y="1012700"/>
                    <a:pt x="876606" y="1017470"/>
                  </a:cubicBezTo>
                  <a:cubicBezTo>
                    <a:pt x="870473" y="1022922"/>
                    <a:pt x="866384" y="1029736"/>
                    <a:pt x="865021" y="1038595"/>
                  </a:cubicBezTo>
                  <a:lnTo>
                    <a:pt x="805052" y="1289374"/>
                  </a:lnTo>
                  <a:lnTo>
                    <a:pt x="775068" y="1052906"/>
                  </a:lnTo>
                  <a:cubicBezTo>
                    <a:pt x="773705" y="1044729"/>
                    <a:pt x="768935" y="1037914"/>
                    <a:pt x="762801" y="1033144"/>
                  </a:cubicBezTo>
                  <a:cubicBezTo>
                    <a:pt x="756668" y="1028374"/>
                    <a:pt x="749172" y="1025648"/>
                    <a:pt x="740995" y="1025648"/>
                  </a:cubicBezTo>
                  <a:lnTo>
                    <a:pt x="3651" y="1025648"/>
                  </a:lnTo>
                  <a:lnTo>
                    <a:pt x="3651" y="1095157"/>
                  </a:lnTo>
                  <a:lnTo>
                    <a:pt x="713055" y="1095157"/>
                  </a:lnTo>
                  <a:lnTo>
                    <a:pt x="775749" y="1486999"/>
                  </a:lnTo>
                  <a:cubicBezTo>
                    <a:pt x="777794" y="1495176"/>
                    <a:pt x="781882" y="1501991"/>
                    <a:pt x="788016" y="1506761"/>
                  </a:cubicBezTo>
                  <a:cubicBezTo>
                    <a:pt x="794149" y="1511531"/>
                    <a:pt x="802326" y="1514257"/>
                    <a:pt x="810504" y="1514257"/>
                  </a:cubicBezTo>
                  <a:lnTo>
                    <a:pt x="810504" y="1514257"/>
                  </a:lnTo>
                  <a:cubicBezTo>
                    <a:pt x="818682" y="1514257"/>
                    <a:pt x="826178" y="1510850"/>
                    <a:pt x="832311" y="1506080"/>
                  </a:cubicBezTo>
                  <a:cubicBezTo>
                    <a:pt x="838444" y="1500628"/>
                    <a:pt x="842533" y="1493813"/>
                    <a:pt x="843896" y="1485636"/>
                  </a:cubicBezTo>
                  <a:lnTo>
                    <a:pt x="929079" y="1080165"/>
                  </a:lnTo>
                  <a:lnTo>
                    <a:pt x="1010173" y="1080165"/>
                  </a:lnTo>
                  <a:cubicBezTo>
                    <a:pt x="1019032" y="1080165"/>
                    <a:pt x="1027209" y="1076758"/>
                    <a:pt x="1033343" y="1071306"/>
                  </a:cubicBezTo>
                  <a:cubicBezTo>
                    <a:pt x="1039476" y="1065854"/>
                    <a:pt x="1043565" y="1057677"/>
                    <a:pt x="1044246" y="1048817"/>
                  </a:cubicBezTo>
                  <a:lnTo>
                    <a:pt x="1057875" y="890036"/>
                  </a:lnTo>
                  <a:lnTo>
                    <a:pt x="1216656" y="1740503"/>
                  </a:lnTo>
                  <a:cubicBezTo>
                    <a:pt x="1218019" y="1748681"/>
                    <a:pt x="1222108" y="1756177"/>
                    <a:pt x="1228241" y="1761629"/>
                  </a:cubicBezTo>
                  <a:cubicBezTo>
                    <a:pt x="1234375" y="1767080"/>
                    <a:pt x="1241871" y="1769806"/>
                    <a:pt x="1250730" y="1769806"/>
                  </a:cubicBezTo>
                  <a:cubicBezTo>
                    <a:pt x="1259589" y="1769806"/>
                    <a:pt x="1267085" y="1766399"/>
                    <a:pt x="1273218" y="1760947"/>
                  </a:cubicBezTo>
                  <a:cubicBezTo>
                    <a:pt x="1279351" y="1755495"/>
                    <a:pt x="1283440" y="1747999"/>
                    <a:pt x="1284803" y="1739822"/>
                  </a:cubicBezTo>
                  <a:lnTo>
                    <a:pt x="1410192" y="1078802"/>
                  </a:lnTo>
                  <a:lnTo>
                    <a:pt x="2907369" y="1078802"/>
                  </a:lnTo>
                  <a:lnTo>
                    <a:pt x="2936671" y="1078802"/>
                  </a:lnTo>
                  <a:lnTo>
                    <a:pt x="2968700" y="1078802"/>
                  </a:lnTo>
                  <a:lnTo>
                    <a:pt x="2968700" y="1078120"/>
                  </a:lnTo>
                  <a:lnTo>
                    <a:pt x="2978922" y="1078120"/>
                  </a:lnTo>
                  <a:lnTo>
                    <a:pt x="3015721" y="1497221"/>
                  </a:lnTo>
                  <a:cubicBezTo>
                    <a:pt x="3016403" y="1505398"/>
                    <a:pt x="3020492" y="1513576"/>
                    <a:pt x="3026625" y="1519027"/>
                  </a:cubicBezTo>
                  <a:cubicBezTo>
                    <a:pt x="3032758" y="1524479"/>
                    <a:pt x="3040254" y="1528568"/>
                    <a:pt x="3049113" y="1528568"/>
                  </a:cubicBezTo>
                  <a:lnTo>
                    <a:pt x="3049794" y="1528568"/>
                  </a:lnTo>
                  <a:lnTo>
                    <a:pt x="3050476" y="1528568"/>
                  </a:lnTo>
                  <a:cubicBezTo>
                    <a:pt x="3059335" y="1528568"/>
                    <a:pt x="3066831" y="1525161"/>
                    <a:pt x="3072964" y="1520390"/>
                  </a:cubicBezTo>
                  <a:cubicBezTo>
                    <a:pt x="3079097" y="1514939"/>
                    <a:pt x="3083186" y="1507443"/>
                    <a:pt x="3084549" y="1499265"/>
                  </a:cubicBezTo>
                  <a:lnTo>
                    <a:pt x="3237197" y="563615"/>
                  </a:lnTo>
                  <a:lnTo>
                    <a:pt x="3340098" y="1068580"/>
                  </a:lnTo>
                  <a:lnTo>
                    <a:pt x="3340098" y="1068580"/>
                  </a:lnTo>
                  <a:cubicBezTo>
                    <a:pt x="3341461" y="1076758"/>
                    <a:pt x="3345550" y="1084254"/>
                    <a:pt x="3351683" y="1089705"/>
                  </a:cubicBezTo>
                  <a:cubicBezTo>
                    <a:pt x="3357816" y="1095157"/>
                    <a:pt x="3365994" y="1098564"/>
                    <a:pt x="3374171" y="1098564"/>
                  </a:cubicBezTo>
                  <a:lnTo>
                    <a:pt x="3533634" y="1098564"/>
                  </a:lnTo>
                  <a:cubicBezTo>
                    <a:pt x="3541811" y="1098564"/>
                    <a:pt x="3549307" y="1095157"/>
                    <a:pt x="3555441" y="1090387"/>
                  </a:cubicBezTo>
                  <a:cubicBezTo>
                    <a:pt x="3561574" y="1085616"/>
                    <a:pt x="3565663" y="1078802"/>
                    <a:pt x="3567026" y="1069943"/>
                  </a:cubicBezTo>
                  <a:lnTo>
                    <a:pt x="3607232" y="842334"/>
                  </a:lnTo>
                  <a:lnTo>
                    <a:pt x="3656979" y="1071987"/>
                  </a:lnTo>
                  <a:cubicBezTo>
                    <a:pt x="3659023" y="1079483"/>
                    <a:pt x="3663112" y="1086298"/>
                    <a:pt x="3669245" y="1091068"/>
                  </a:cubicBezTo>
                  <a:cubicBezTo>
                    <a:pt x="3675378" y="1095838"/>
                    <a:pt x="3682875" y="1098564"/>
                    <a:pt x="3690371" y="1098564"/>
                  </a:cubicBezTo>
                  <a:cubicBezTo>
                    <a:pt x="3854603" y="1098564"/>
                    <a:pt x="4162625" y="1098564"/>
                    <a:pt x="4326858" y="1098564"/>
                  </a:cubicBezTo>
                  <a:cubicBezTo>
                    <a:pt x="4340487" y="1098564"/>
                    <a:pt x="4354798" y="1098564"/>
                    <a:pt x="4368427" y="1098564"/>
                  </a:cubicBezTo>
                  <a:cubicBezTo>
                    <a:pt x="4405226" y="1098564"/>
                    <a:pt x="4459744" y="1066536"/>
                    <a:pt x="4459744" y="1015426"/>
                  </a:cubicBezTo>
                  <a:lnTo>
                    <a:pt x="4459744" y="659020"/>
                  </a:lnTo>
                  <a:cubicBezTo>
                    <a:pt x="4532660" y="646072"/>
                    <a:pt x="4611710" y="615407"/>
                    <a:pt x="4665545" y="552030"/>
                  </a:cubicBezTo>
                  <a:cubicBezTo>
                    <a:pt x="4672360" y="543171"/>
                    <a:pt x="4675086" y="532268"/>
                    <a:pt x="4673042" y="522046"/>
                  </a:cubicBezTo>
                  <a:cubicBezTo>
                    <a:pt x="4752091" y="414375"/>
                    <a:pt x="4786846" y="264453"/>
                    <a:pt x="4794342" y="184721"/>
                  </a:cubicBezTo>
                  <a:close/>
                </a:path>
              </a:pathLst>
            </a:custGeom>
            <a:solidFill>
              <a:schemeClr val="accent1"/>
            </a:solidFill>
            <a:ln>
              <a:noFill/>
            </a:ln>
          </p:spPr>
          <p:txBody>
            <a:bodyPr anchorCtr="0" anchor="ctr" bIns="68550" lIns="137150" spcFirstLastPara="1" rIns="137150" wrap="square" tIns="6855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grpSp>
          <p:nvGrpSpPr>
            <p:cNvPr id="94" name="Google Shape;94;p13"/>
            <p:cNvGrpSpPr/>
            <p:nvPr/>
          </p:nvGrpSpPr>
          <p:grpSpPr>
            <a:xfrm>
              <a:off x="477110" y="5658084"/>
              <a:ext cx="655424" cy="517912"/>
              <a:chOff x="6456816" y="5667609"/>
              <a:chExt cx="655424" cy="517912"/>
            </a:xfrm>
          </p:grpSpPr>
          <p:sp>
            <p:nvSpPr>
              <p:cNvPr id="95" name="Google Shape;95;p13"/>
              <p:cNvSpPr/>
              <p:nvPr/>
            </p:nvSpPr>
            <p:spPr>
              <a:xfrm>
                <a:off x="6456816" y="5667609"/>
                <a:ext cx="517912" cy="517912"/>
              </a:xfrm>
              <a:custGeom>
                <a:rect b="b" l="l" r="r" t="t"/>
                <a:pathLst>
                  <a:path extrusionOk="0" h="517912" w="517912">
                    <a:moveTo>
                      <a:pt x="460475" y="259443"/>
                    </a:moveTo>
                    <a:cubicBezTo>
                      <a:pt x="460475" y="370470"/>
                      <a:pt x="370470" y="460475"/>
                      <a:pt x="259443" y="460475"/>
                    </a:cubicBezTo>
                    <a:cubicBezTo>
                      <a:pt x="148416" y="460475"/>
                      <a:pt x="58411" y="370470"/>
                      <a:pt x="58411" y="259443"/>
                    </a:cubicBezTo>
                    <a:cubicBezTo>
                      <a:pt x="58411" y="148416"/>
                      <a:pt x="148416" y="58411"/>
                      <a:pt x="259443" y="58411"/>
                    </a:cubicBezTo>
                    <a:cubicBezTo>
                      <a:pt x="370470" y="58411"/>
                      <a:pt x="460475" y="148416"/>
                      <a:pt x="460475" y="259443"/>
                    </a:cubicBezTo>
                    <a:close/>
                  </a:path>
                </a:pathLst>
              </a:custGeom>
              <a:noFill/>
              <a:ln cap="flat" cmpd="sng" w="108850">
                <a:solidFill>
                  <a:schemeClr val="accent1"/>
                </a:solidFill>
                <a:prstDash val="solid"/>
                <a:miter lim="8000"/>
                <a:headEnd len="sm" w="sm" type="none"/>
                <a:tailEnd len="sm" w="sm" type="none"/>
              </a:ln>
            </p:spPr>
            <p:txBody>
              <a:bodyPr anchorCtr="0" anchor="ctr" bIns="68550" lIns="137150" spcFirstLastPara="1" rIns="137150" wrap="square" tIns="68550">
                <a:noAutofit/>
              </a:bodyPr>
              <a:lstStyle/>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sp>
            <p:nvSpPr>
              <p:cNvPr id="96" name="Google Shape;96;p13"/>
              <p:cNvSpPr/>
              <p:nvPr/>
            </p:nvSpPr>
            <p:spPr>
              <a:xfrm>
                <a:off x="6913640" y="5874290"/>
                <a:ext cx="198600" cy="129600"/>
              </a:xfrm>
              <a:prstGeom prst="roundRect">
                <a:avLst>
                  <a:gd fmla="val 50000" name="adj"/>
                </a:avLst>
              </a:prstGeom>
              <a:solidFill>
                <a:schemeClr val="accent1"/>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sp>
          <p:nvSpPr>
            <p:cNvPr id="97" name="Google Shape;97;p13"/>
            <p:cNvSpPr/>
            <p:nvPr/>
          </p:nvSpPr>
          <p:spPr>
            <a:xfrm>
              <a:off x="995023" y="5898145"/>
              <a:ext cx="6479100" cy="65400"/>
            </a:xfrm>
            <a:prstGeom prst="rect">
              <a:avLst/>
            </a:prstGeom>
            <a:solidFill>
              <a:schemeClr val="accent1"/>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solidFill>
          <a:schemeClr val="accent1"/>
        </a:solidFill>
      </p:bgPr>
    </p:bg>
    <p:spTree>
      <p:nvGrpSpPr>
        <p:cNvPr id="98" name="Shape 9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tyle slide layout">
  <p:cSld name="2_Style slide layout">
    <p:bg>
      <p:bgPr>
        <a:blipFill>
          <a:blip r:embed="rId2">
            <a:alphaModFix/>
          </a:blip>
          <a:stretch>
            <a:fillRect/>
          </a:stretch>
        </a:blipFill>
      </p:bgPr>
    </p:bg>
    <p:spTree>
      <p:nvGrpSpPr>
        <p:cNvPr id="99" name="Shape 9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 name="Google Shape;21;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22" name="Google Shape;22;p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 name="Google Shape;23;p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 name="Google Shape;24;p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 name="Google Shape;27;p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dk1"/>
              </a:buClr>
              <a:buSzPts val="4000"/>
              <a:buFont typeface="Calibri"/>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 name="Google Shape;39;p6"/>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 name="Google Shape;46;p7"/>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 name="Google Shape;55;p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 name="Google Shape;60;p9"/>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9.png"/><Relationship Id="rId7" Type="http://schemas.openxmlformats.org/officeDocument/2006/relationships/image" Target="../media/image1.png"/><Relationship Id="rId8"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31.png"/><Relationship Id="rId5" Type="http://schemas.openxmlformats.org/officeDocument/2006/relationships/image" Target="../media/image36.png"/><Relationship Id="rId6" Type="http://schemas.openxmlformats.org/officeDocument/2006/relationships/image" Target="../media/image40.png"/><Relationship Id="rId7"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19.png"/><Relationship Id="rId6"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11.jpg"/><Relationship Id="rId5"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44.png"/><Relationship Id="rId6" Type="http://schemas.openxmlformats.org/officeDocument/2006/relationships/image" Target="../media/image19.png"/><Relationship Id="rId7" Type="http://schemas.openxmlformats.org/officeDocument/2006/relationships/image" Target="../media/image18.png"/><Relationship Id="rId8"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19.png"/><Relationship Id="rId5"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16"/>
          <p:cNvSpPr txBox="1"/>
          <p:nvPr/>
        </p:nvSpPr>
        <p:spPr>
          <a:xfrm>
            <a:off x="16697325" y="9472613"/>
            <a:ext cx="346500" cy="2772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B3B3B3"/>
              </a:buClr>
              <a:buSzPts val="1800"/>
              <a:buFont typeface="Open Sans"/>
              <a:buNone/>
            </a:pPr>
            <a:r>
              <a:rPr b="1" i="0" lang="en-US" sz="1800" u="none">
                <a:solidFill>
                  <a:srgbClr val="B3B3B3"/>
                </a:solidFill>
                <a:latin typeface="Open Sans"/>
                <a:ea typeface="Open Sans"/>
                <a:cs typeface="Open Sans"/>
                <a:sym typeface="Open Sans"/>
              </a:rPr>
              <a:t>02</a:t>
            </a:r>
            <a:endParaRPr sz="1100"/>
          </a:p>
        </p:txBody>
      </p:sp>
      <p:pic>
        <p:nvPicPr>
          <p:cNvPr id="105" name="Google Shape;105;p16"/>
          <p:cNvPicPr preferRelativeResize="0"/>
          <p:nvPr/>
        </p:nvPicPr>
        <p:blipFill>
          <a:blip r:embed="rId4">
            <a:alphaModFix/>
          </a:blip>
          <a:stretch>
            <a:fillRect/>
          </a:stretch>
        </p:blipFill>
        <p:spPr>
          <a:xfrm>
            <a:off x="0" y="-2"/>
            <a:ext cx="18288000" cy="10287000"/>
          </a:xfrm>
          <a:prstGeom prst="rect">
            <a:avLst/>
          </a:prstGeom>
          <a:noFill/>
          <a:ln>
            <a:noFill/>
          </a:ln>
        </p:spPr>
      </p:pic>
      <p:pic>
        <p:nvPicPr>
          <p:cNvPr id="106" name="Google Shape;106;p16"/>
          <p:cNvPicPr preferRelativeResize="0"/>
          <p:nvPr/>
        </p:nvPicPr>
        <p:blipFill>
          <a:blip r:embed="rId5">
            <a:alphaModFix/>
          </a:blip>
          <a:stretch>
            <a:fillRect/>
          </a:stretch>
        </p:blipFill>
        <p:spPr>
          <a:xfrm>
            <a:off x="0" y="0"/>
            <a:ext cx="18288000" cy="10287000"/>
          </a:xfrm>
          <a:prstGeom prst="rect">
            <a:avLst/>
          </a:prstGeom>
          <a:noFill/>
          <a:ln>
            <a:noFill/>
          </a:ln>
        </p:spPr>
      </p:pic>
      <p:sp>
        <p:nvSpPr>
          <p:cNvPr id="107" name="Google Shape;107;p16"/>
          <p:cNvSpPr txBox="1"/>
          <p:nvPr/>
        </p:nvSpPr>
        <p:spPr>
          <a:xfrm>
            <a:off x="0" y="1066800"/>
            <a:ext cx="18288000" cy="1246800"/>
          </a:xfrm>
          <a:prstGeom prst="rect">
            <a:avLst/>
          </a:prstGeom>
          <a:noFill/>
          <a:ln cap="flat" cmpd="sng" w="9525">
            <a:solidFill>
              <a:srgbClr val="EAD1DC"/>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6900">
                <a:solidFill>
                  <a:schemeClr val="lt1"/>
                </a:solidFill>
                <a:latin typeface="Montserrat"/>
                <a:ea typeface="Montserrat"/>
                <a:cs typeface="Montserrat"/>
                <a:sym typeface="Montserrat"/>
              </a:rPr>
              <a:t> Outsmar</a:t>
            </a:r>
            <a:r>
              <a:rPr b="1" lang="en-US" sz="6900">
                <a:solidFill>
                  <a:schemeClr val="lt1"/>
                </a:solidFill>
                <a:latin typeface="Montserrat"/>
                <a:ea typeface="Montserrat"/>
                <a:cs typeface="Montserrat"/>
                <a:sym typeface="Montserrat"/>
              </a:rPr>
              <a:t>ting the Cookie Apocalypse</a:t>
            </a:r>
            <a:endParaRPr b="1" sz="5300">
              <a:solidFill>
                <a:schemeClr val="lt1"/>
              </a:solidFill>
              <a:latin typeface="Montserrat"/>
              <a:ea typeface="Montserrat"/>
              <a:cs typeface="Montserrat"/>
              <a:sym typeface="Montserrat"/>
            </a:endParaRPr>
          </a:p>
        </p:txBody>
      </p:sp>
      <p:sp>
        <p:nvSpPr>
          <p:cNvPr id="108" name="Google Shape;108;p16"/>
          <p:cNvSpPr txBox="1"/>
          <p:nvPr/>
        </p:nvSpPr>
        <p:spPr>
          <a:xfrm>
            <a:off x="1077950" y="2329650"/>
            <a:ext cx="15844500" cy="1199400"/>
          </a:xfrm>
          <a:prstGeom prst="rect">
            <a:avLst/>
          </a:prstGeom>
          <a:solidFill>
            <a:srgbClr val="000000">
              <a:alpha val="0"/>
            </a:srgbClr>
          </a:solidFill>
          <a:ln cap="flat" cmpd="sng" w="25400">
            <a:solidFill>
              <a:srgbClr val="1A1A1A">
                <a:alpha val="29409"/>
              </a:srgbClr>
            </a:solidFill>
            <a:prstDash val="solid"/>
            <a:miter lim="800000"/>
            <a:headEnd len="sm" w="sm" type="none"/>
            <a:tailEnd len="sm" w="sm" type="none"/>
          </a:ln>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US" sz="5800">
                <a:solidFill>
                  <a:schemeClr val="lt1"/>
                </a:solidFill>
                <a:latin typeface="Montserrat"/>
                <a:ea typeface="Montserrat"/>
                <a:cs typeface="Montserrat"/>
                <a:sym typeface="Montserrat"/>
              </a:rPr>
              <a:t> </a:t>
            </a:r>
            <a:r>
              <a:rPr b="1" lang="en-US" sz="5800">
                <a:solidFill>
                  <a:schemeClr val="lt1"/>
                </a:solidFill>
                <a:latin typeface="Montserrat"/>
                <a:ea typeface="Montserrat"/>
                <a:cs typeface="Montserrat"/>
                <a:sym typeface="Montserrat"/>
              </a:rPr>
              <a:t>Unleashing the Power of 1st Party Data</a:t>
            </a:r>
            <a:endParaRPr b="1" sz="5800">
              <a:solidFill>
                <a:schemeClr val="lt1"/>
              </a:solidFill>
              <a:latin typeface="Montserrat"/>
              <a:ea typeface="Montserrat"/>
              <a:cs typeface="Montserrat"/>
              <a:sym typeface="Montserrat"/>
            </a:endParaRPr>
          </a:p>
        </p:txBody>
      </p:sp>
      <p:sp>
        <p:nvSpPr>
          <p:cNvPr id="109" name="Google Shape;109;p16"/>
          <p:cNvSpPr txBox="1"/>
          <p:nvPr/>
        </p:nvSpPr>
        <p:spPr>
          <a:xfrm>
            <a:off x="5431675" y="4936850"/>
            <a:ext cx="6369900" cy="1625100"/>
          </a:xfrm>
          <a:prstGeom prst="rect">
            <a:avLst/>
          </a:prstGeom>
          <a:noFill/>
          <a:ln>
            <a:noFill/>
          </a:ln>
        </p:spPr>
        <p:txBody>
          <a:bodyPr anchorCtr="0" anchor="t" bIns="91425" lIns="91425" spcFirstLastPara="1" rIns="91425" wrap="square" tIns="91425">
            <a:spAutoFit/>
          </a:bodyPr>
          <a:lstStyle/>
          <a:p>
            <a:pPr indent="0" lvl="0" marL="0" rtl="0" algn="ctr">
              <a:lnSpc>
                <a:spcPct val="139958"/>
              </a:lnSpc>
              <a:spcBef>
                <a:spcPts val="0"/>
              </a:spcBef>
              <a:spcAft>
                <a:spcPts val="0"/>
              </a:spcAft>
              <a:buNone/>
            </a:pPr>
            <a:r>
              <a:rPr b="1" lang="en-US" sz="3900">
                <a:solidFill>
                  <a:schemeClr val="lt1"/>
                </a:solidFill>
                <a:latin typeface="Montserrat"/>
                <a:ea typeface="Montserrat"/>
                <a:cs typeface="Montserrat"/>
                <a:sym typeface="Montserrat"/>
              </a:rPr>
              <a:t>Team Name:</a:t>
            </a:r>
            <a:endParaRPr b="1" sz="3900">
              <a:solidFill>
                <a:schemeClr val="lt1"/>
              </a:solidFill>
              <a:latin typeface="Montserrat"/>
              <a:ea typeface="Montserrat"/>
              <a:cs typeface="Montserrat"/>
              <a:sym typeface="Montserrat"/>
            </a:endParaRPr>
          </a:p>
          <a:p>
            <a:pPr indent="0" lvl="0" marL="0" rtl="0" algn="ctr">
              <a:lnSpc>
                <a:spcPct val="139958"/>
              </a:lnSpc>
              <a:spcBef>
                <a:spcPts val="0"/>
              </a:spcBef>
              <a:spcAft>
                <a:spcPts val="0"/>
              </a:spcAft>
              <a:buNone/>
            </a:pPr>
            <a:r>
              <a:rPr b="1" lang="en-US" sz="3900">
                <a:solidFill>
                  <a:schemeClr val="lt1"/>
                </a:solidFill>
                <a:latin typeface="Montserrat"/>
                <a:ea typeface="Montserrat"/>
                <a:cs typeface="Montserrat"/>
                <a:sym typeface="Montserrat"/>
              </a:rPr>
              <a:t>Then There Were Three</a:t>
            </a:r>
            <a:endParaRPr b="1" sz="2900"/>
          </a:p>
        </p:txBody>
      </p:sp>
      <p:pic>
        <p:nvPicPr>
          <p:cNvPr id="110" name="Google Shape;110;p16"/>
          <p:cNvPicPr preferRelativeResize="0"/>
          <p:nvPr/>
        </p:nvPicPr>
        <p:blipFill>
          <a:blip r:embed="rId6">
            <a:alphaModFix/>
          </a:blip>
          <a:stretch>
            <a:fillRect/>
          </a:stretch>
        </p:blipFill>
        <p:spPr>
          <a:xfrm>
            <a:off x="14471288" y="9459012"/>
            <a:ext cx="3743325" cy="581025"/>
          </a:xfrm>
          <a:prstGeom prst="rect">
            <a:avLst/>
          </a:prstGeom>
          <a:noFill/>
          <a:ln>
            <a:noFill/>
          </a:ln>
        </p:spPr>
      </p:pic>
      <p:pic>
        <p:nvPicPr>
          <p:cNvPr id="111" name="Google Shape;111;p16"/>
          <p:cNvPicPr preferRelativeResize="0"/>
          <p:nvPr/>
        </p:nvPicPr>
        <p:blipFill>
          <a:blip r:embed="rId7">
            <a:alphaModFix/>
          </a:blip>
          <a:stretch>
            <a:fillRect/>
          </a:stretch>
        </p:blipFill>
        <p:spPr>
          <a:xfrm>
            <a:off x="8057337" y="9169250"/>
            <a:ext cx="1733325" cy="975001"/>
          </a:xfrm>
          <a:prstGeom prst="rect">
            <a:avLst/>
          </a:prstGeom>
          <a:noFill/>
          <a:ln>
            <a:noFill/>
          </a:ln>
        </p:spPr>
      </p:pic>
      <p:pic>
        <p:nvPicPr>
          <p:cNvPr id="112" name="Google Shape;112;p16"/>
          <p:cNvPicPr preferRelativeResize="0"/>
          <p:nvPr/>
        </p:nvPicPr>
        <p:blipFill>
          <a:blip r:embed="rId8">
            <a:alphaModFix/>
          </a:blip>
          <a:stretch>
            <a:fillRect/>
          </a:stretch>
        </p:blipFill>
        <p:spPr>
          <a:xfrm>
            <a:off x="3" y="8987825"/>
            <a:ext cx="2665140" cy="1246800"/>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p25"/>
          <p:cNvSpPr txBox="1"/>
          <p:nvPr/>
        </p:nvSpPr>
        <p:spPr>
          <a:xfrm>
            <a:off x="926271" y="542925"/>
            <a:ext cx="7199400" cy="461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3000"/>
              <a:buFont typeface="Open Sans"/>
              <a:buNone/>
            </a:pPr>
            <a:r>
              <a:rPr b="1" lang="en-US" sz="3000">
                <a:solidFill>
                  <a:srgbClr val="FFFFFF"/>
                </a:solidFill>
                <a:latin typeface="Open Sans"/>
                <a:ea typeface="Open Sans"/>
                <a:cs typeface="Open Sans"/>
                <a:sym typeface="Open Sans"/>
              </a:rPr>
              <a:t>     </a:t>
            </a:r>
            <a:r>
              <a:rPr b="1" lang="en-US" sz="3000">
                <a:solidFill>
                  <a:schemeClr val="dk1"/>
                </a:solidFill>
                <a:latin typeface="Open Sans"/>
                <a:ea typeface="Open Sans"/>
                <a:cs typeface="Open Sans"/>
                <a:sym typeface="Open Sans"/>
              </a:rPr>
              <a:t>Printer Journey, Break down </a:t>
            </a:r>
            <a:endParaRPr sz="1100">
              <a:solidFill>
                <a:schemeClr val="dk1"/>
              </a:solidFill>
            </a:endParaRPr>
          </a:p>
        </p:txBody>
      </p:sp>
      <p:sp>
        <p:nvSpPr>
          <p:cNvPr id="271" name="Google Shape;271;p25"/>
          <p:cNvSpPr txBox="1"/>
          <p:nvPr/>
        </p:nvSpPr>
        <p:spPr>
          <a:xfrm>
            <a:off x="933450" y="1057275"/>
            <a:ext cx="11896800" cy="3693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300"/>
              <a:buFont typeface="Open Sans Light"/>
              <a:buNone/>
            </a:pPr>
            <a:r>
              <a:rPr lang="en-US" sz="2300">
                <a:solidFill>
                  <a:schemeClr val="dk1"/>
                </a:solidFill>
                <a:latin typeface="Open Sans Light"/>
                <a:ea typeface="Open Sans Light"/>
                <a:cs typeface="Open Sans Light"/>
                <a:sym typeface="Open Sans Light"/>
              </a:rPr>
              <a:t>      </a:t>
            </a:r>
            <a:r>
              <a:rPr lang="en-US" sz="2400">
                <a:solidFill>
                  <a:schemeClr val="dk1"/>
                </a:solidFill>
                <a:latin typeface="Open Sans Light"/>
                <a:ea typeface="Open Sans Light"/>
                <a:cs typeface="Open Sans Light"/>
                <a:sym typeface="Open Sans Light"/>
              </a:rPr>
              <a:t> Mapping the average journey of an HP Printer </a:t>
            </a:r>
            <a:endParaRPr sz="1200">
              <a:solidFill>
                <a:schemeClr val="dk1"/>
              </a:solidFill>
            </a:endParaRPr>
          </a:p>
        </p:txBody>
      </p:sp>
      <p:grpSp>
        <p:nvGrpSpPr>
          <p:cNvPr id="272" name="Google Shape;272;p25"/>
          <p:cNvGrpSpPr/>
          <p:nvPr/>
        </p:nvGrpSpPr>
        <p:grpSpPr>
          <a:xfrm>
            <a:off x="-408375" y="5813450"/>
            <a:ext cx="19302413" cy="0"/>
            <a:chOff x="0" y="0"/>
            <a:chExt cx="16212" cy="0"/>
          </a:xfrm>
        </p:grpSpPr>
        <p:sp>
          <p:nvSpPr>
            <p:cNvPr id="273" name="Google Shape;273;p25"/>
            <p:cNvSpPr txBox="1"/>
            <p:nvPr/>
          </p:nvSpPr>
          <p:spPr>
            <a:xfrm>
              <a:off x="0" y="0"/>
              <a:ext cx="2700" cy="0"/>
            </a:xfrm>
            <a:prstGeom prst="rect">
              <a:avLst/>
            </a:prstGeom>
            <a:solidFill>
              <a:srgbClr val="19C38F"/>
            </a:solidFill>
            <a:ln cap="flat" cmpd="sng" w="25400">
              <a:solidFill>
                <a:srgbClr val="19C38F"/>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1" i="0" sz="4200" u="none">
                <a:solidFill>
                  <a:srgbClr val="000000"/>
                </a:solidFill>
                <a:latin typeface="Gill Sans"/>
                <a:ea typeface="Gill Sans"/>
                <a:cs typeface="Gill Sans"/>
                <a:sym typeface="Gill Sans"/>
              </a:endParaRPr>
            </a:p>
          </p:txBody>
        </p:sp>
        <p:sp>
          <p:nvSpPr>
            <p:cNvPr id="274" name="Google Shape;274;p25"/>
            <p:cNvSpPr txBox="1"/>
            <p:nvPr/>
          </p:nvSpPr>
          <p:spPr>
            <a:xfrm>
              <a:off x="2710" y="0"/>
              <a:ext cx="3600" cy="0"/>
            </a:xfrm>
            <a:prstGeom prst="rect">
              <a:avLst/>
            </a:prstGeom>
            <a:solidFill>
              <a:srgbClr val="7BCBB6"/>
            </a:solidFill>
            <a:ln cap="flat" cmpd="sng" w="25400">
              <a:solidFill>
                <a:srgbClr val="7BCBB6"/>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1" i="0" sz="4200" u="none">
                <a:solidFill>
                  <a:srgbClr val="000000"/>
                </a:solidFill>
                <a:latin typeface="Gill Sans"/>
                <a:ea typeface="Gill Sans"/>
                <a:cs typeface="Gill Sans"/>
                <a:sym typeface="Gill Sans"/>
              </a:endParaRPr>
            </a:p>
          </p:txBody>
        </p:sp>
        <p:sp>
          <p:nvSpPr>
            <p:cNvPr id="275" name="Google Shape;275;p25"/>
            <p:cNvSpPr txBox="1"/>
            <p:nvPr/>
          </p:nvSpPr>
          <p:spPr>
            <a:xfrm>
              <a:off x="6401" y="0"/>
              <a:ext cx="4800" cy="0"/>
            </a:xfrm>
            <a:prstGeom prst="rect">
              <a:avLst/>
            </a:prstGeom>
            <a:solidFill>
              <a:srgbClr val="3690E2"/>
            </a:solidFill>
            <a:ln cap="flat" cmpd="sng" w="25400">
              <a:solidFill>
                <a:srgbClr val="3690E2"/>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1" i="0" sz="4200" u="none">
                <a:solidFill>
                  <a:srgbClr val="000000"/>
                </a:solidFill>
                <a:latin typeface="Gill Sans"/>
                <a:ea typeface="Gill Sans"/>
                <a:cs typeface="Gill Sans"/>
                <a:sym typeface="Gill Sans"/>
              </a:endParaRPr>
            </a:p>
          </p:txBody>
        </p:sp>
        <p:sp>
          <p:nvSpPr>
            <p:cNvPr id="276" name="Google Shape;276;p25"/>
            <p:cNvSpPr txBox="1"/>
            <p:nvPr/>
          </p:nvSpPr>
          <p:spPr>
            <a:xfrm>
              <a:off x="11112" y="0"/>
              <a:ext cx="5100" cy="0"/>
            </a:xfrm>
            <a:prstGeom prst="rect">
              <a:avLst/>
            </a:prstGeom>
            <a:solidFill>
              <a:srgbClr val="8BA1BF"/>
            </a:solidFill>
            <a:ln cap="flat" cmpd="sng" w="25400">
              <a:solidFill>
                <a:srgbClr val="8BA1BF"/>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1" i="0" sz="4200" u="none">
                <a:solidFill>
                  <a:srgbClr val="000000"/>
                </a:solidFill>
                <a:latin typeface="Gill Sans"/>
                <a:ea typeface="Gill Sans"/>
                <a:cs typeface="Gill Sans"/>
                <a:sym typeface="Gill Sans"/>
              </a:endParaRPr>
            </a:p>
          </p:txBody>
        </p:sp>
      </p:grpSp>
      <p:sp>
        <p:nvSpPr>
          <p:cNvPr id="277" name="Google Shape;277;p25"/>
          <p:cNvSpPr/>
          <p:nvPr/>
        </p:nvSpPr>
        <p:spPr>
          <a:xfrm flipH="1" rot="10800000">
            <a:off x="12011025" y="6115065"/>
            <a:ext cx="3906468" cy="2140560"/>
          </a:xfrm>
          <a:custGeom>
            <a:rect b="b" l="l" r="r" t="t"/>
            <a:pathLst>
              <a:path extrusionOk="0" h="21600" w="21600">
                <a:moveTo>
                  <a:pt x="0" y="139"/>
                </a:moveTo>
                <a:lnTo>
                  <a:pt x="0" y="19647"/>
                </a:lnTo>
                <a:lnTo>
                  <a:pt x="3450" y="19647"/>
                </a:lnTo>
                <a:lnTo>
                  <a:pt x="4610" y="21600"/>
                </a:lnTo>
                <a:lnTo>
                  <a:pt x="5728" y="19718"/>
                </a:lnTo>
                <a:lnTo>
                  <a:pt x="21600" y="19718"/>
                </a:lnTo>
                <a:lnTo>
                  <a:pt x="21600" y="0"/>
                </a:lnTo>
                <a:lnTo>
                  <a:pt x="0" y="139"/>
                </a:lnTo>
                <a:close/>
                <a:moveTo>
                  <a:pt x="0" y="139"/>
                </a:moveTo>
              </a:path>
            </a:pathLst>
          </a:custGeom>
          <a:solidFill>
            <a:schemeClr val="lt1"/>
          </a:solidFill>
          <a:ln cap="flat" cmpd="sng" w="25400">
            <a:solidFill>
              <a:srgbClr val="FFFFFF">
                <a:alpha val="9410"/>
              </a:srgbClr>
            </a:solidFill>
            <a:prstDash val="solid"/>
            <a:miter lim="524288"/>
            <a:headEnd len="sm" w="sm" type="none"/>
            <a:tailEnd len="sm" w="sm" type="none"/>
          </a:ln>
          <a:effectLst>
            <a:outerShdw blurRad="63500" dir="16799914" dist="38099">
              <a:schemeClr val="lt2">
                <a:alpha val="10980"/>
              </a:schemeClr>
            </a:outerShdw>
          </a:effectLst>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278" name="Google Shape;278;p25"/>
          <p:cNvSpPr/>
          <p:nvPr/>
        </p:nvSpPr>
        <p:spPr>
          <a:xfrm flipH="1" rot="10800000">
            <a:off x="3736525" y="6235432"/>
            <a:ext cx="4207680" cy="2074518"/>
          </a:xfrm>
          <a:custGeom>
            <a:rect b="b" l="l" r="r" t="t"/>
            <a:pathLst>
              <a:path extrusionOk="0" h="21600" w="21600">
                <a:moveTo>
                  <a:pt x="0" y="139"/>
                </a:moveTo>
                <a:lnTo>
                  <a:pt x="0" y="19647"/>
                </a:lnTo>
                <a:lnTo>
                  <a:pt x="3450" y="19647"/>
                </a:lnTo>
                <a:lnTo>
                  <a:pt x="4610" y="21600"/>
                </a:lnTo>
                <a:lnTo>
                  <a:pt x="5728" y="19718"/>
                </a:lnTo>
                <a:lnTo>
                  <a:pt x="21600" y="19718"/>
                </a:lnTo>
                <a:lnTo>
                  <a:pt x="21600" y="0"/>
                </a:lnTo>
                <a:lnTo>
                  <a:pt x="0" y="139"/>
                </a:lnTo>
                <a:close/>
                <a:moveTo>
                  <a:pt x="0" y="139"/>
                </a:moveTo>
              </a:path>
            </a:pathLst>
          </a:custGeom>
          <a:solidFill>
            <a:schemeClr val="lt1"/>
          </a:solidFill>
          <a:ln cap="flat" cmpd="sng" w="25400">
            <a:solidFill>
              <a:srgbClr val="FFFFFF">
                <a:alpha val="9410"/>
              </a:srgbClr>
            </a:solidFill>
            <a:prstDash val="solid"/>
            <a:miter lim="524288"/>
            <a:headEnd len="sm" w="sm" type="none"/>
            <a:tailEnd len="sm" w="sm" type="none"/>
          </a:ln>
          <a:effectLst>
            <a:outerShdw blurRad="63500" dir="16799914" dist="38099">
              <a:schemeClr val="lt2">
                <a:alpha val="10980"/>
              </a:schemeClr>
            </a:outerShdw>
          </a:effectLst>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279" name="Google Shape;279;p25"/>
          <p:cNvSpPr/>
          <p:nvPr/>
        </p:nvSpPr>
        <p:spPr>
          <a:xfrm>
            <a:off x="1482325" y="2994038"/>
            <a:ext cx="4108806" cy="2053620"/>
          </a:xfrm>
          <a:custGeom>
            <a:rect b="b" l="l" r="r" t="t"/>
            <a:pathLst>
              <a:path extrusionOk="0" h="21600" w="21600">
                <a:moveTo>
                  <a:pt x="0" y="139"/>
                </a:moveTo>
                <a:lnTo>
                  <a:pt x="0" y="19647"/>
                </a:lnTo>
                <a:lnTo>
                  <a:pt x="3450" y="19647"/>
                </a:lnTo>
                <a:lnTo>
                  <a:pt x="4610" y="21600"/>
                </a:lnTo>
                <a:lnTo>
                  <a:pt x="5728" y="19718"/>
                </a:lnTo>
                <a:lnTo>
                  <a:pt x="21600" y="19718"/>
                </a:lnTo>
                <a:lnTo>
                  <a:pt x="21600" y="0"/>
                </a:lnTo>
                <a:lnTo>
                  <a:pt x="0" y="139"/>
                </a:lnTo>
                <a:close/>
                <a:moveTo>
                  <a:pt x="0" y="139"/>
                </a:moveTo>
              </a:path>
            </a:pathLst>
          </a:custGeom>
          <a:solidFill>
            <a:schemeClr val="lt1"/>
          </a:solidFill>
          <a:ln cap="flat" cmpd="sng" w="25400">
            <a:solidFill>
              <a:srgbClr val="FFFFFF">
                <a:alpha val="9410"/>
              </a:srgbClr>
            </a:solidFill>
            <a:prstDash val="solid"/>
            <a:miter lim="524288"/>
            <a:headEnd len="sm" w="sm" type="none"/>
            <a:tailEnd len="sm" w="sm" type="none"/>
          </a:ln>
          <a:effectLst>
            <a:outerShdw blurRad="63500" dir="5400000" dist="38099">
              <a:schemeClr val="lt2">
                <a:alpha val="10980"/>
              </a:schemeClr>
            </a:outerShdw>
          </a:effectLst>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280" name="Google Shape;280;p25"/>
          <p:cNvSpPr/>
          <p:nvPr/>
        </p:nvSpPr>
        <p:spPr>
          <a:xfrm>
            <a:off x="8562975" y="2971800"/>
            <a:ext cx="3969756" cy="2140560"/>
          </a:xfrm>
          <a:custGeom>
            <a:rect b="b" l="l" r="r" t="t"/>
            <a:pathLst>
              <a:path extrusionOk="0" h="21600" w="21600">
                <a:moveTo>
                  <a:pt x="0" y="139"/>
                </a:moveTo>
                <a:lnTo>
                  <a:pt x="0" y="19647"/>
                </a:lnTo>
                <a:lnTo>
                  <a:pt x="3450" y="19647"/>
                </a:lnTo>
                <a:lnTo>
                  <a:pt x="4610" y="21600"/>
                </a:lnTo>
                <a:lnTo>
                  <a:pt x="5728" y="19718"/>
                </a:lnTo>
                <a:lnTo>
                  <a:pt x="21600" y="19718"/>
                </a:lnTo>
                <a:lnTo>
                  <a:pt x="21600" y="0"/>
                </a:lnTo>
                <a:lnTo>
                  <a:pt x="0" y="139"/>
                </a:lnTo>
                <a:close/>
                <a:moveTo>
                  <a:pt x="0" y="139"/>
                </a:moveTo>
              </a:path>
            </a:pathLst>
          </a:custGeom>
          <a:solidFill>
            <a:schemeClr val="lt1"/>
          </a:solidFill>
          <a:ln cap="flat" cmpd="sng" w="25400">
            <a:solidFill>
              <a:srgbClr val="FFFFFF">
                <a:alpha val="9410"/>
              </a:srgbClr>
            </a:solidFill>
            <a:prstDash val="solid"/>
            <a:miter lim="524288"/>
            <a:headEnd len="sm" w="sm" type="none"/>
            <a:tailEnd len="sm" w="sm" type="none"/>
          </a:ln>
          <a:effectLst>
            <a:outerShdw blurRad="63500" dir="5400000" dist="38099">
              <a:schemeClr val="lt2">
                <a:alpha val="10980"/>
              </a:schemeClr>
            </a:outerShdw>
          </a:effectLst>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281" name="Google Shape;281;p25"/>
          <p:cNvSpPr/>
          <p:nvPr/>
        </p:nvSpPr>
        <p:spPr>
          <a:xfrm>
            <a:off x="2016825" y="5457825"/>
            <a:ext cx="533400" cy="533400"/>
          </a:xfrm>
          <a:prstGeom prst="ellipse">
            <a:avLst/>
          </a:prstGeom>
          <a:solidFill>
            <a:srgbClr val="FFFFFF"/>
          </a:solidFill>
          <a:ln cap="flat" cmpd="sng" w="25400">
            <a:solidFill>
              <a:srgbClr val="FFFFFF">
                <a:alpha val="29409"/>
              </a:srgbClr>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282" name="Google Shape;282;p25"/>
          <p:cNvSpPr/>
          <p:nvPr/>
        </p:nvSpPr>
        <p:spPr>
          <a:xfrm>
            <a:off x="2169225" y="5610225"/>
            <a:ext cx="228600" cy="228600"/>
          </a:xfrm>
          <a:prstGeom prst="ellipse">
            <a:avLst/>
          </a:prstGeom>
          <a:solidFill>
            <a:srgbClr val="FFFFFF"/>
          </a:solidFill>
          <a:ln cap="flat" cmpd="sng" w="25400">
            <a:solidFill>
              <a:srgbClr val="FFFFFF"/>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283" name="Google Shape;283;p25"/>
          <p:cNvSpPr/>
          <p:nvPr/>
        </p:nvSpPr>
        <p:spPr>
          <a:xfrm>
            <a:off x="4512838" y="5457825"/>
            <a:ext cx="533400" cy="533400"/>
          </a:xfrm>
          <a:prstGeom prst="ellipse">
            <a:avLst/>
          </a:prstGeom>
          <a:solidFill>
            <a:srgbClr val="FFFFFF"/>
          </a:solidFill>
          <a:ln cap="flat" cmpd="sng" w="25400">
            <a:solidFill>
              <a:srgbClr val="FFFFFF">
                <a:alpha val="29409"/>
              </a:srgbClr>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284" name="Google Shape;284;p25"/>
          <p:cNvSpPr/>
          <p:nvPr/>
        </p:nvSpPr>
        <p:spPr>
          <a:xfrm>
            <a:off x="4665238" y="5617125"/>
            <a:ext cx="228600" cy="228600"/>
          </a:xfrm>
          <a:prstGeom prst="ellipse">
            <a:avLst/>
          </a:prstGeom>
          <a:solidFill>
            <a:srgbClr val="FFFFFF"/>
          </a:solidFill>
          <a:ln cap="flat" cmpd="sng" w="25400">
            <a:solidFill>
              <a:srgbClr val="FFFFFF"/>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285" name="Google Shape;285;p25"/>
          <p:cNvSpPr/>
          <p:nvPr/>
        </p:nvSpPr>
        <p:spPr>
          <a:xfrm>
            <a:off x="9201150" y="5457825"/>
            <a:ext cx="533400" cy="533400"/>
          </a:xfrm>
          <a:prstGeom prst="ellipse">
            <a:avLst/>
          </a:prstGeom>
          <a:solidFill>
            <a:srgbClr val="FFFFFF"/>
          </a:solidFill>
          <a:ln cap="flat" cmpd="sng" w="25400">
            <a:solidFill>
              <a:srgbClr val="FFFFFF">
                <a:alpha val="29409"/>
              </a:srgbClr>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286" name="Google Shape;286;p25"/>
          <p:cNvSpPr/>
          <p:nvPr/>
        </p:nvSpPr>
        <p:spPr>
          <a:xfrm>
            <a:off x="9353550" y="5610225"/>
            <a:ext cx="228600" cy="228600"/>
          </a:xfrm>
          <a:prstGeom prst="ellipse">
            <a:avLst/>
          </a:prstGeom>
          <a:solidFill>
            <a:srgbClr val="FFFFFF"/>
          </a:solidFill>
          <a:ln cap="flat" cmpd="sng" w="25400">
            <a:solidFill>
              <a:srgbClr val="FFFFFF"/>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287" name="Google Shape;287;p25"/>
          <p:cNvSpPr/>
          <p:nvPr/>
        </p:nvSpPr>
        <p:spPr>
          <a:xfrm>
            <a:off x="12520000" y="5464725"/>
            <a:ext cx="533400" cy="533400"/>
          </a:xfrm>
          <a:prstGeom prst="ellipse">
            <a:avLst/>
          </a:prstGeom>
          <a:solidFill>
            <a:srgbClr val="FFFFFF"/>
          </a:solidFill>
          <a:ln cap="flat" cmpd="sng" w="25400">
            <a:solidFill>
              <a:srgbClr val="FFFFFF">
                <a:alpha val="29409"/>
              </a:srgbClr>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288" name="Google Shape;288;p25"/>
          <p:cNvSpPr/>
          <p:nvPr/>
        </p:nvSpPr>
        <p:spPr>
          <a:xfrm>
            <a:off x="12830175" y="5610225"/>
            <a:ext cx="228600" cy="228600"/>
          </a:xfrm>
          <a:prstGeom prst="ellipse">
            <a:avLst/>
          </a:prstGeom>
          <a:solidFill>
            <a:srgbClr val="FFFFFF"/>
          </a:solidFill>
          <a:ln cap="flat" cmpd="sng" w="25400">
            <a:solidFill>
              <a:srgbClr val="FFFFFF"/>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289" name="Google Shape;289;p25"/>
          <p:cNvSpPr txBox="1"/>
          <p:nvPr/>
        </p:nvSpPr>
        <p:spPr>
          <a:xfrm>
            <a:off x="3790502" y="3312216"/>
            <a:ext cx="1563000" cy="6156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9C38F"/>
              </a:buClr>
              <a:buSzPts val="4800"/>
              <a:buFont typeface="Open Sans Light"/>
              <a:buNone/>
            </a:pPr>
            <a:r>
              <a:rPr b="1" lang="en-US" sz="4000">
                <a:solidFill>
                  <a:srgbClr val="19C38F"/>
                </a:solidFill>
                <a:latin typeface="Open Sans"/>
                <a:ea typeface="Open Sans"/>
                <a:cs typeface="Open Sans"/>
                <a:sym typeface="Open Sans"/>
              </a:rPr>
              <a:t>Day 1</a:t>
            </a:r>
            <a:endParaRPr b="1" sz="4000"/>
          </a:p>
        </p:txBody>
      </p:sp>
      <p:sp>
        <p:nvSpPr>
          <p:cNvPr id="290" name="Google Shape;290;p25"/>
          <p:cNvSpPr txBox="1"/>
          <p:nvPr/>
        </p:nvSpPr>
        <p:spPr>
          <a:xfrm>
            <a:off x="10278185" y="3234673"/>
            <a:ext cx="2355600" cy="6156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3690E2"/>
              </a:buClr>
              <a:buSzPts val="4800"/>
              <a:buFont typeface="Open Sans Light"/>
              <a:buNone/>
            </a:pPr>
            <a:r>
              <a:rPr b="1" lang="en-US" sz="4000">
                <a:solidFill>
                  <a:srgbClr val="3690E2"/>
                </a:solidFill>
                <a:latin typeface="Open Sans"/>
                <a:ea typeface="Open Sans"/>
                <a:cs typeface="Open Sans"/>
                <a:sym typeface="Open Sans"/>
              </a:rPr>
              <a:t>Day 428</a:t>
            </a:r>
            <a:endParaRPr b="1" sz="4000"/>
          </a:p>
        </p:txBody>
      </p:sp>
      <p:sp>
        <p:nvSpPr>
          <p:cNvPr id="291" name="Google Shape;291;p25"/>
          <p:cNvSpPr txBox="1"/>
          <p:nvPr/>
        </p:nvSpPr>
        <p:spPr>
          <a:xfrm>
            <a:off x="5597850" y="6647475"/>
            <a:ext cx="2043000" cy="6156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9C38F"/>
              </a:buClr>
              <a:buSzPts val="4800"/>
              <a:buFont typeface="Open Sans Light"/>
              <a:buNone/>
            </a:pPr>
            <a:r>
              <a:rPr b="1" lang="en-US" sz="4000">
                <a:solidFill>
                  <a:srgbClr val="19C38F"/>
                </a:solidFill>
                <a:latin typeface="Open Sans"/>
                <a:ea typeface="Open Sans"/>
                <a:cs typeface="Open Sans"/>
                <a:sym typeface="Open Sans"/>
              </a:rPr>
              <a:t>Day 39</a:t>
            </a:r>
            <a:endParaRPr b="1" sz="4000"/>
          </a:p>
        </p:txBody>
      </p:sp>
      <p:sp>
        <p:nvSpPr>
          <p:cNvPr id="292" name="Google Shape;292;p25"/>
          <p:cNvSpPr txBox="1"/>
          <p:nvPr/>
        </p:nvSpPr>
        <p:spPr>
          <a:xfrm>
            <a:off x="13553773" y="6527075"/>
            <a:ext cx="2265000" cy="6156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B8CBC5"/>
              </a:buClr>
              <a:buSzPts val="4800"/>
              <a:buFont typeface="Open Sans Light"/>
              <a:buNone/>
            </a:pPr>
            <a:r>
              <a:rPr b="1" lang="en-US" sz="4000">
                <a:solidFill>
                  <a:srgbClr val="B292DE"/>
                </a:solidFill>
                <a:latin typeface="Open Sans"/>
                <a:ea typeface="Open Sans"/>
                <a:cs typeface="Open Sans"/>
                <a:sym typeface="Open Sans"/>
              </a:rPr>
              <a:t>Day 438</a:t>
            </a:r>
            <a:endParaRPr b="1" sz="4000">
              <a:solidFill>
                <a:srgbClr val="B292DE"/>
              </a:solidFill>
            </a:endParaRPr>
          </a:p>
        </p:txBody>
      </p:sp>
      <p:sp>
        <p:nvSpPr>
          <p:cNvPr id="293" name="Google Shape;293;p25"/>
          <p:cNvSpPr/>
          <p:nvPr/>
        </p:nvSpPr>
        <p:spPr>
          <a:xfrm>
            <a:off x="16603875" y="5457825"/>
            <a:ext cx="533400" cy="533400"/>
          </a:xfrm>
          <a:prstGeom prst="ellipse">
            <a:avLst/>
          </a:prstGeom>
          <a:solidFill>
            <a:srgbClr val="FFFFFF"/>
          </a:solidFill>
          <a:ln cap="flat" cmpd="sng" w="25400">
            <a:solidFill>
              <a:srgbClr val="FFFFFF">
                <a:alpha val="29409"/>
              </a:srgbClr>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294" name="Google Shape;294;p25"/>
          <p:cNvSpPr/>
          <p:nvPr/>
        </p:nvSpPr>
        <p:spPr>
          <a:xfrm>
            <a:off x="16756275" y="5699150"/>
            <a:ext cx="228600" cy="228600"/>
          </a:xfrm>
          <a:prstGeom prst="ellipse">
            <a:avLst/>
          </a:prstGeom>
          <a:solidFill>
            <a:srgbClr val="FFFFFF"/>
          </a:solidFill>
          <a:ln cap="flat" cmpd="sng" w="25400">
            <a:solidFill>
              <a:srgbClr val="FFFFFF"/>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295" name="Google Shape;295;p25"/>
          <p:cNvSpPr/>
          <p:nvPr/>
        </p:nvSpPr>
        <p:spPr>
          <a:xfrm>
            <a:off x="1392400" y="3093500"/>
            <a:ext cx="1967760" cy="1761858"/>
          </a:xfrm>
          <a:custGeom>
            <a:rect b="b" l="l" r="r" t="t"/>
            <a:pathLst>
              <a:path extrusionOk="0" h="21600" w="21600">
                <a:moveTo>
                  <a:pt x="0" y="0"/>
                </a:moveTo>
                <a:lnTo>
                  <a:pt x="21600" y="0"/>
                </a:lnTo>
                <a:lnTo>
                  <a:pt x="21600" y="21600"/>
                </a:lnTo>
                <a:lnTo>
                  <a:pt x="0" y="21600"/>
                </a:lnTo>
                <a:lnTo>
                  <a:pt x="0" y="0"/>
                </a:lnTo>
                <a:close/>
              </a:path>
            </a:pathLst>
          </a:custGeom>
          <a:solidFill>
            <a:srgbClr val="7F7F7F"/>
          </a:solidFill>
          <a:ln cap="flat" cmpd="sng" w="25400">
            <a:solidFill>
              <a:srgbClr val="7F7F7F"/>
            </a:solidFill>
            <a:prstDash val="solid"/>
            <a:miter lim="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296" name="Google Shape;296;p25"/>
          <p:cNvSpPr/>
          <p:nvPr/>
        </p:nvSpPr>
        <p:spPr>
          <a:xfrm>
            <a:off x="8456725" y="3034575"/>
            <a:ext cx="1722438" cy="1836432"/>
          </a:xfrm>
          <a:custGeom>
            <a:rect b="b" l="l" r="r" t="t"/>
            <a:pathLst>
              <a:path extrusionOk="0" h="21600" w="21600">
                <a:moveTo>
                  <a:pt x="0" y="0"/>
                </a:moveTo>
                <a:lnTo>
                  <a:pt x="21600" y="0"/>
                </a:lnTo>
                <a:lnTo>
                  <a:pt x="21600" y="21600"/>
                </a:lnTo>
                <a:lnTo>
                  <a:pt x="0" y="21600"/>
                </a:lnTo>
                <a:lnTo>
                  <a:pt x="0" y="0"/>
                </a:lnTo>
                <a:close/>
              </a:path>
            </a:pathLst>
          </a:custGeom>
          <a:solidFill>
            <a:srgbClr val="7F7F7F"/>
          </a:solidFill>
          <a:ln cap="flat" cmpd="sng" w="25400">
            <a:solidFill>
              <a:srgbClr val="7F7F7F"/>
            </a:solidFill>
            <a:prstDash val="solid"/>
            <a:miter lim="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297" name="Google Shape;297;p25"/>
          <p:cNvSpPr/>
          <p:nvPr/>
        </p:nvSpPr>
        <p:spPr>
          <a:xfrm>
            <a:off x="3765100" y="6521200"/>
            <a:ext cx="1733724" cy="1761858"/>
          </a:xfrm>
          <a:custGeom>
            <a:rect b="b" l="l" r="r" t="t"/>
            <a:pathLst>
              <a:path extrusionOk="0" h="21600" w="21600">
                <a:moveTo>
                  <a:pt x="0" y="0"/>
                </a:moveTo>
                <a:lnTo>
                  <a:pt x="21600" y="0"/>
                </a:lnTo>
                <a:lnTo>
                  <a:pt x="21600" y="21600"/>
                </a:lnTo>
                <a:lnTo>
                  <a:pt x="0" y="21600"/>
                </a:lnTo>
                <a:lnTo>
                  <a:pt x="0" y="0"/>
                </a:lnTo>
                <a:close/>
              </a:path>
            </a:pathLst>
          </a:custGeom>
          <a:solidFill>
            <a:srgbClr val="7F7F7F"/>
          </a:solidFill>
          <a:ln cap="flat" cmpd="sng" w="25400">
            <a:solidFill>
              <a:srgbClr val="7F7F7F"/>
            </a:solidFill>
            <a:prstDash val="solid"/>
            <a:miter lim="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298" name="Google Shape;298;p25"/>
          <p:cNvSpPr/>
          <p:nvPr/>
        </p:nvSpPr>
        <p:spPr>
          <a:xfrm>
            <a:off x="11800651" y="6350500"/>
            <a:ext cx="1722438" cy="1836486"/>
          </a:xfrm>
          <a:custGeom>
            <a:rect b="b" l="l" r="r" t="t"/>
            <a:pathLst>
              <a:path extrusionOk="0" h="21600" w="21600">
                <a:moveTo>
                  <a:pt x="0" y="0"/>
                </a:moveTo>
                <a:lnTo>
                  <a:pt x="21600" y="0"/>
                </a:lnTo>
                <a:lnTo>
                  <a:pt x="21600" y="21600"/>
                </a:lnTo>
                <a:lnTo>
                  <a:pt x="0" y="21600"/>
                </a:lnTo>
                <a:lnTo>
                  <a:pt x="0" y="0"/>
                </a:lnTo>
                <a:close/>
              </a:path>
            </a:pathLst>
          </a:custGeom>
          <a:solidFill>
            <a:srgbClr val="7F7F7F"/>
          </a:solidFill>
          <a:ln cap="flat" cmpd="sng" w="25400">
            <a:solidFill>
              <a:srgbClr val="7F7F7F"/>
            </a:solidFill>
            <a:prstDash val="solid"/>
            <a:miter lim="0"/>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US" sz="1800">
                <a:solidFill>
                  <a:schemeClr val="lt1"/>
                </a:solidFill>
                <a:latin typeface="Open Sans"/>
                <a:ea typeface="Open Sans"/>
                <a:cs typeface="Open Sans"/>
                <a:sym typeface="Open Sans"/>
              </a:rPr>
              <a:t>Customer unsubscribes to Instant Ink (~64K, 12% of subscribers)</a:t>
            </a:r>
            <a:endParaRPr b="1" i="0" sz="1800" u="none">
              <a:solidFill>
                <a:srgbClr val="000000"/>
              </a:solidFill>
              <a:latin typeface="Gill Sans"/>
              <a:ea typeface="Gill Sans"/>
              <a:cs typeface="Gill Sans"/>
              <a:sym typeface="Gill Sans"/>
            </a:endParaRPr>
          </a:p>
        </p:txBody>
      </p:sp>
      <p:sp>
        <p:nvSpPr>
          <p:cNvPr id="299" name="Google Shape;299;p25"/>
          <p:cNvSpPr txBox="1"/>
          <p:nvPr/>
        </p:nvSpPr>
        <p:spPr>
          <a:xfrm>
            <a:off x="1744676" y="3235900"/>
            <a:ext cx="1615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lt1"/>
                </a:solidFill>
                <a:latin typeface="Open Sans"/>
                <a:ea typeface="Open Sans"/>
                <a:cs typeface="Open Sans"/>
                <a:sym typeface="Open Sans"/>
              </a:rPr>
              <a:t>Printer starts printing</a:t>
            </a:r>
            <a:endParaRPr b="1" sz="1800">
              <a:solidFill>
                <a:schemeClr val="lt1"/>
              </a:solidFill>
              <a:latin typeface="Open Sans"/>
              <a:ea typeface="Open Sans"/>
              <a:cs typeface="Open Sans"/>
              <a:sym typeface="Open Sans"/>
            </a:endParaRPr>
          </a:p>
          <a:p>
            <a:pPr indent="0" lvl="0" marL="0" rtl="0" algn="l">
              <a:spcBef>
                <a:spcPts val="0"/>
              </a:spcBef>
              <a:spcAft>
                <a:spcPts val="0"/>
              </a:spcAft>
              <a:buNone/>
            </a:pPr>
            <a:r>
              <a:rPr b="1" lang="en-US" sz="1800">
                <a:solidFill>
                  <a:schemeClr val="lt1"/>
                </a:solidFill>
                <a:latin typeface="Open Sans"/>
                <a:ea typeface="Open Sans"/>
                <a:cs typeface="Open Sans"/>
                <a:sym typeface="Open Sans"/>
              </a:rPr>
              <a:t>(Base: ~2M</a:t>
            </a:r>
            <a:endParaRPr b="1" sz="1800">
              <a:solidFill>
                <a:schemeClr val="lt1"/>
              </a:solidFill>
              <a:latin typeface="Open Sans"/>
              <a:ea typeface="Open Sans"/>
              <a:cs typeface="Open Sans"/>
              <a:sym typeface="Open Sans"/>
            </a:endParaRPr>
          </a:p>
          <a:p>
            <a:pPr indent="0" lvl="0" marL="0" rtl="0" algn="l">
              <a:spcBef>
                <a:spcPts val="0"/>
              </a:spcBef>
              <a:spcAft>
                <a:spcPts val="0"/>
              </a:spcAft>
              <a:buNone/>
            </a:pPr>
            <a:r>
              <a:rPr b="1" lang="en-US" sz="1800">
                <a:solidFill>
                  <a:schemeClr val="lt1"/>
                </a:solidFill>
                <a:latin typeface="Open Sans"/>
                <a:ea typeface="Open Sans"/>
                <a:cs typeface="Open Sans"/>
                <a:sym typeface="Open Sans"/>
              </a:rPr>
              <a:t>Printers)</a:t>
            </a:r>
            <a:endParaRPr b="1" sz="1800">
              <a:solidFill>
                <a:schemeClr val="lt1"/>
              </a:solidFill>
              <a:latin typeface="Open Sans"/>
              <a:ea typeface="Open Sans"/>
              <a:cs typeface="Open Sans"/>
              <a:sym typeface="Open Sans"/>
            </a:endParaRPr>
          </a:p>
        </p:txBody>
      </p:sp>
      <p:sp>
        <p:nvSpPr>
          <p:cNvPr id="300" name="Google Shape;300;p25"/>
          <p:cNvSpPr txBox="1"/>
          <p:nvPr/>
        </p:nvSpPr>
        <p:spPr>
          <a:xfrm>
            <a:off x="3824200" y="6735525"/>
            <a:ext cx="1615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lt1"/>
                </a:solidFill>
                <a:latin typeface="Open Sans"/>
                <a:ea typeface="Open Sans"/>
                <a:cs typeface="Open Sans"/>
                <a:sym typeface="Open Sans"/>
              </a:rPr>
              <a:t>Customer Subscribes to Instant Ink (~540K, 27%)</a:t>
            </a:r>
            <a:endParaRPr b="1" sz="1800">
              <a:solidFill>
                <a:schemeClr val="lt1"/>
              </a:solidFill>
              <a:latin typeface="Open Sans"/>
              <a:ea typeface="Open Sans"/>
              <a:cs typeface="Open Sans"/>
              <a:sym typeface="Open Sans"/>
            </a:endParaRPr>
          </a:p>
        </p:txBody>
      </p:sp>
      <p:sp>
        <p:nvSpPr>
          <p:cNvPr id="301" name="Google Shape;301;p25"/>
          <p:cNvSpPr txBox="1"/>
          <p:nvPr/>
        </p:nvSpPr>
        <p:spPr>
          <a:xfrm>
            <a:off x="8656275" y="3189198"/>
            <a:ext cx="1552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lt1"/>
                </a:solidFill>
                <a:latin typeface="Open Sans"/>
                <a:ea typeface="Open Sans"/>
                <a:cs typeface="Open Sans"/>
                <a:sym typeface="Open Sans"/>
              </a:rPr>
              <a:t>Printer’s last print job</a:t>
            </a:r>
            <a:endParaRPr b="1" sz="1800">
              <a:solidFill>
                <a:schemeClr val="lt1"/>
              </a:solidFill>
              <a:latin typeface="Open Sans"/>
              <a:ea typeface="Open Sans"/>
              <a:cs typeface="Open Sans"/>
              <a:sym typeface="Open Sans"/>
            </a:endParaRPr>
          </a:p>
        </p:txBody>
      </p:sp>
      <p:sp>
        <p:nvSpPr>
          <p:cNvPr id="302" name="Google Shape;302;p25"/>
          <p:cNvSpPr/>
          <p:nvPr/>
        </p:nvSpPr>
        <p:spPr>
          <a:xfrm flipH="1">
            <a:off x="13821219" y="3060086"/>
            <a:ext cx="3969756" cy="2140560"/>
          </a:xfrm>
          <a:custGeom>
            <a:rect b="b" l="l" r="r" t="t"/>
            <a:pathLst>
              <a:path extrusionOk="0" h="21600" w="21600">
                <a:moveTo>
                  <a:pt x="0" y="139"/>
                </a:moveTo>
                <a:lnTo>
                  <a:pt x="0" y="19647"/>
                </a:lnTo>
                <a:lnTo>
                  <a:pt x="3450" y="19647"/>
                </a:lnTo>
                <a:lnTo>
                  <a:pt x="4610" y="21600"/>
                </a:lnTo>
                <a:lnTo>
                  <a:pt x="5728" y="19718"/>
                </a:lnTo>
                <a:lnTo>
                  <a:pt x="21600" y="19718"/>
                </a:lnTo>
                <a:lnTo>
                  <a:pt x="21600" y="0"/>
                </a:lnTo>
                <a:lnTo>
                  <a:pt x="0" y="139"/>
                </a:lnTo>
                <a:close/>
                <a:moveTo>
                  <a:pt x="0" y="139"/>
                </a:moveTo>
              </a:path>
            </a:pathLst>
          </a:custGeom>
          <a:solidFill>
            <a:schemeClr val="lt1"/>
          </a:solidFill>
          <a:ln cap="flat" cmpd="sng" w="25400">
            <a:solidFill>
              <a:srgbClr val="FFFFFF">
                <a:alpha val="9410"/>
              </a:srgbClr>
            </a:solidFill>
            <a:prstDash val="solid"/>
            <a:miter lim="524288"/>
            <a:headEnd len="sm" w="sm" type="none"/>
            <a:tailEnd len="sm" w="sm" type="none"/>
          </a:ln>
          <a:effectLst>
            <a:outerShdw blurRad="63500" dir="5400000" dist="38099">
              <a:schemeClr val="lt2">
                <a:alpha val="10980"/>
              </a:schemeClr>
            </a:outerShdw>
          </a:effectLst>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303" name="Google Shape;303;p25"/>
          <p:cNvSpPr/>
          <p:nvPr/>
        </p:nvSpPr>
        <p:spPr>
          <a:xfrm>
            <a:off x="13735874" y="3123850"/>
            <a:ext cx="1722438" cy="1836432"/>
          </a:xfrm>
          <a:custGeom>
            <a:rect b="b" l="l" r="r" t="t"/>
            <a:pathLst>
              <a:path extrusionOk="0" h="21600" w="21600">
                <a:moveTo>
                  <a:pt x="0" y="0"/>
                </a:moveTo>
                <a:lnTo>
                  <a:pt x="21600" y="0"/>
                </a:lnTo>
                <a:lnTo>
                  <a:pt x="21600" y="21600"/>
                </a:lnTo>
                <a:lnTo>
                  <a:pt x="0" y="21600"/>
                </a:lnTo>
                <a:lnTo>
                  <a:pt x="0" y="0"/>
                </a:lnTo>
                <a:close/>
              </a:path>
            </a:pathLst>
          </a:custGeom>
          <a:solidFill>
            <a:srgbClr val="7F7F7F"/>
          </a:solidFill>
          <a:ln cap="flat" cmpd="sng" w="25400">
            <a:solidFill>
              <a:srgbClr val="7F7F7F"/>
            </a:solidFill>
            <a:prstDash val="solid"/>
            <a:miter lim="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304" name="Google Shape;304;p25"/>
          <p:cNvSpPr txBox="1"/>
          <p:nvPr/>
        </p:nvSpPr>
        <p:spPr>
          <a:xfrm>
            <a:off x="13963006" y="3301172"/>
            <a:ext cx="1552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lt1"/>
                </a:solidFill>
                <a:latin typeface="Open Sans"/>
                <a:ea typeface="Open Sans"/>
                <a:cs typeface="Open Sans"/>
                <a:sym typeface="Open Sans"/>
              </a:rPr>
              <a:t>Printer becomes Obsolete (~72K, 4%)</a:t>
            </a:r>
            <a:endParaRPr b="1" sz="1800">
              <a:solidFill>
                <a:schemeClr val="lt1"/>
              </a:solidFill>
              <a:latin typeface="Open Sans"/>
              <a:ea typeface="Open Sans"/>
              <a:cs typeface="Open Sans"/>
              <a:sym typeface="Open Sans"/>
            </a:endParaRPr>
          </a:p>
        </p:txBody>
      </p:sp>
      <p:sp>
        <p:nvSpPr>
          <p:cNvPr id="305" name="Google Shape;305;p25"/>
          <p:cNvSpPr txBox="1"/>
          <p:nvPr/>
        </p:nvSpPr>
        <p:spPr>
          <a:xfrm>
            <a:off x="15504567" y="3234674"/>
            <a:ext cx="2265000" cy="6156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B8CBC5"/>
              </a:buClr>
              <a:buSzPts val="4800"/>
              <a:buFont typeface="Open Sans Light"/>
              <a:buNone/>
            </a:pPr>
            <a:r>
              <a:rPr b="1" lang="en-US" sz="4000">
                <a:solidFill>
                  <a:schemeClr val="dk1"/>
                </a:solidFill>
                <a:latin typeface="Open Sans"/>
                <a:ea typeface="Open Sans"/>
                <a:cs typeface="Open Sans"/>
                <a:sym typeface="Open Sans"/>
              </a:rPr>
              <a:t>Day 517</a:t>
            </a:r>
            <a:endParaRPr b="1" sz="4000">
              <a:solidFill>
                <a:schemeClr val="dk1"/>
              </a:solidFill>
            </a:endParaRPr>
          </a:p>
        </p:txBody>
      </p:sp>
      <p:sp>
        <p:nvSpPr>
          <p:cNvPr id="306" name="Google Shape;306;p25"/>
          <p:cNvSpPr/>
          <p:nvPr/>
        </p:nvSpPr>
        <p:spPr>
          <a:xfrm>
            <a:off x="3736537" y="4079318"/>
            <a:ext cx="609606" cy="516726"/>
          </a:xfrm>
          <a:custGeom>
            <a:rect b="b" l="l" r="r" t="t"/>
            <a:pathLst>
              <a:path extrusionOk="0" h="21600" w="21600">
                <a:moveTo>
                  <a:pt x="18224" y="5760"/>
                </a:moveTo>
                <a:lnTo>
                  <a:pt x="17549" y="5760"/>
                </a:lnTo>
                <a:cubicBezTo>
                  <a:pt x="16805" y="5760"/>
                  <a:pt x="16199" y="5115"/>
                  <a:pt x="16199" y="4320"/>
                </a:cubicBezTo>
                <a:lnTo>
                  <a:pt x="16200" y="4320"/>
                </a:lnTo>
                <a:lnTo>
                  <a:pt x="16200" y="1440"/>
                </a:lnTo>
                <a:lnTo>
                  <a:pt x="20250" y="5760"/>
                </a:lnTo>
                <a:cubicBezTo>
                  <a:pt x="20250" y="5760"/>
                  <a:pt x="18224" y="5760"/>
                  <a:pt x="18224" y="5760"/>
                </a:cubicBezTo>
                <a:close/>
                <a:moveTo>
                  <a:pt x="20250" y="19440"/>
                </a:moveTo>
                <a:cubicBezTo>
                  <a:pt x="20250" y="19838"/>
                  <a:pt x="19948" y="20160"/>
                  <a:pt x="19575" y="20160"/>
                </a:cubicBezTo>
                <a:lnTo>
                  <a:pt x="2025" y="20160"/>
                </a:lnTo>
                <a:cubicBezTo>
                  <a:pt x="1652" y="20160"/>
                  <a:pt x="1350" y="19838"/>
                  <a:pt x="1350" y="19440"/>
                </a:cubicBezTo>
                <a:lnTo>
                  <a:pt x="1350" y="2160"/>
                </a:lnTo>
                <a:cubicBezTo>
                  <a:pt x="1350" y="1762"/>
                  <a:pt x="1652" y="1440"/>
                  <a:pt x="2025" y="1440"/>
                </a:cubicBezTo>
                <a:lnTo>
                  <a:pt x="15525" y="1440"/>
                </a:lnTo>
                <a:lnTo>
                  <a:pt x="15525" y="4320"/>
                </a:lnTo>
                <a:lnTo>
                  <a:pt x="15524" y="4320"/>
                </a:lnTo>
                <a:cubicBezTo>
                  <a:pt x="15524" y="5513"/>
                  <a:pt x="16431" y="6480"/>
                  <a:pt x="17549" y="6480"/>
                </a:cubicBezTo>
                <a:lnTo>
                  <a:pt x="18224" y="6480"/>
                </a:lnTo>
                <a:lnTo>
                  <a:pt x="20250" y="6480"/>
                </a:lnTo>
                <a:cubicBezTo>
                  <a:pt x="20250" y="6480"/>
                  <a:pt x="20250" y="19440"/>
                  <a:pt x="20250" y="19440"/>
                </a:cubicBezTo>
                <a:close/>
                <a:moveTo>
                  <a:pt x="21205" y="4742"/>
                </a:moveTo>
                <a:lnTo>
                  <a:pt x="17155" y="422"/>
                </a:lnTo>
                <a:cubicBezTo>
                  <a:pt x="16902" y="152"/>
                  <a:pt x="16557" y="0"/>
                  <a:pt x="16200" y="0"/>
                </a:cubicBezTo>
                <a:lnTo>
                  <a:pt x="2025" y="0"/>
                </a:lnTo>
                <a:cubicBezTo>
                  <a:pt x="908" y="0"/>
                  <a:pt x="0" y="969"/>
                  <a:pt x="0" y="2160"/>
                </a:cubicBezTo>
                <a:lnTo>
                  <a:pt x="0" y="19440"/>
                </a:lnTo>
                <a:cubicBezTo>
                  <a:pt x="0" y="20631"/>
                  <a:pt x="908" y="21600"/>
                  <a:pt x="2025" y="21600"/>
                </a:cubicBezTo>
                <a:lnTo>
                  <a:pt x="19575" y="21600"/>
                </a:lnTo>
                <a:cubicBezTo>
                  <a:pt x="20692" y="21600"/>
                  <a:pt x="21600" y="20631"/>
                  <a:pt x="21600" y="19440"/>
                </a:cubicBezTo>
                <a:lnTo>
                  <a:pt x="21600" y="5760"/>
                </a:lnTo>
                <a:cubicBezTo>
                  <a:pt x="21600" y="5378"/>
                  <a:pt x="21458" y="5012"/>
                  <a:pt x="21205" y="4742"/>
                </a:cubicBez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chemeClr val="dk1"/>
              </a:solidFill>
              <a:highlight>
                <a:schemeClr val="dk1"/>
              </a:highlight>
              <a:latin typeface="Gill Sans"/>
              <a:ea typeface="Gill Sans"/>
              <a:cs typeface="Gill Sans"/>
              <a:sym typeface="Gill Sans"/>
            </a:endParaRPr>
          </a:p>
        </p:txBody>
      </p:sp>
      <p:sp>
        <p:nvSpPr>
          <p:cNvPr id="307" name="Google Shape;307;p25"/>
          <p:cNvSpPr/>
          <p:nvPr/>
        </p:nvSpPr>
        <p:spPr>
          <a:xfrm>
            <a:off x="4022049" y="4181905"/>
            <a:ext cx="114642" cy="17874"/>
          </a:xfrm>
          <a:custGeom>
            <a:rect b="b" l="l" r="r" t="t"/>
            <a:pathLst>
              <a:path extrusionOk="0" h="21600" w="21600">
                <a:moveTo>
                  <a:pt x="1800" y="21600"/>
                </a:moveTo>
                <a:lnTo>
                  <a:pt x="19800" y="21600"/>
                </a:lnTo>
                <a:cubicBezTo>
                  <a:pt x="20791" y="21600"/>
                  <a:pt x="21600" y="16770"/>
                  <a:pt x="21600" y="10800"/>
                </a:cubicBezTo>
                <a:cubicBezTo>
                  <a:pt x="21600" y="4830"/>
                  <a:pt x="20791" y="0"/>
                  <a:pt x="19800" y="0"/>
                </a:cubicBezTo>
                <a:lnTo>
                  <a:pt x="1800" y="0"/>
                </a:lnTo>
                <a:cubicBezTo>
                  <a:pt x="802" y="0"/>
                  <a:pt x="0" y="4830"/>
                  <a:pt x="0" y="10800"/>
                </a:cubicBezTo>
                <a:cubicBezTo>
                  <a:pt x="0" y="16770"/>
                  <a:pt x="802" y="21600"/>
                  <a:pt x="1800" y="21600"/>
                </a:cubicBezTo>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308" name="Google Shape;308;p25"/>
          <p:cNvSpPr/>
          <p:nvPr/>
        </p:nvSpPr>
        <p:spPr>
          <a:xfrm>
            <a:off x="4022049" y="4233670"/>
            <a:ext cx="114642" cy="17874"/>
          </a:xfrm>
          <a:custGeom>
            <a:rect b="b" l="l" r="r" t="t"/>
            <a:pathLst>
              <a:path extrusionOk="0" h="21600" w="21600">
                <a:moveTo>
                  <a:pt x="1800" y="21600"/>
                </a:moveTo>
                <a:lnTo>
                  <a:pt x="19800" y="21600"/>
                </a:lnTo>
                <a:cubicBezTo>
                  <a:pt x="20791" y="21600"/>
                  <a:pt x="21600" y="16770"/>
                  <a:pt x="21600" y="10800"/>
                </a:cubicBezTo>
                <a:cubicBezTo>
                  <a:pt x="21600" y="4830"/>
                  <a:pt x="20791" y="0"/>
                  <a:pt x="19800" y="0"/>
                </a:cubicBezTo>
                <a:lnTo>
                  <a:pt x="1800" y="0"/>
                </a:lnTo>
                <a:cubicBezTo>
                  <a:pt x="802" y="0"/>
                  <a:pt x="0" y="4830"/>
                  <a:pt x="0" y="10800"/>
                </a:cubicBezTo>
                <a:cubicBezTo>
                  <a:pt x="0" y="16770"/>
                  <a:pt x="802" y="21600"/>
                  <a:pt x="1800" y="21600"/>
                </a:cubicBezTo>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309" name="Google Shape;309;p25"/>
          <p:cNvSpPr/>
          <p:nvPr/>
        </p:nvSpPr>
        <p:spPr>
          <a:xfrm>
            <a:off x="4022049" y="4285434"/>
            <a:ext cx="248022" cy="17874"/>
          </a:xfrm>
          <a:custGeom>
            <a:rect b="b" l="l" r="r" t="t"/>
            <a:pathLst>
              <a:path extrusionOk="0" h="21600" w="21600">
                <a:moveTo>
                  <a:pt x="0" y="10800"/>
                </a:moveTo>
                <a:cubicBezTo>
                  <a:pt x="0" y="16770"/>
                  <a:pt x="370" y="21600"/>
                  <a:pt x="831" y="21600"/>
                </a:cubicBezTo>
                <a:lnTo>
                  <a:pt x="20769" y="21600"/>
                </a:lnTo>
                <a:cubicBezTo>
                  <a:pt x="21227" y="21600"/>
                  <a:pt x="21600" y="16770"/>
                  <a:pt x="21600" y="10800"/>
                </a:cubicBezTo>
                <a:cubicBezTo>
                  <a:pt x="21600" y="4830"/>
                  <a:pt x="21227" y="0"/>
                  <a:pt x="20769" y="0"/>
                </a:cubicBezTo>
                <a:lnTo>
                  <a:pt x="831" y="0"/>
                </a:lnTo>
                <a:cubicBezTo>
                  <a:pt x="370" y="0"/>
                  <a:pt x="0" y="4830"/>
                  <a:pt x="0" y="10800"/>
                </a:cubicBezTo>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310" name="Google Shape;310;p25"/>
          <p:cNvSpPr/>
          <p:nvPr/>
        </p:nvSpPr>
        <p:spPr>
          <a:xfrm>
            <a:off x="3812604" y="4388963"/>
            <a:ext cx="457488" cy="16956"/>
          </a:xfrm>
          <a:custGeom>
            <a:rect b="b" l="l" r="r" t="t"/>
            <a:pathLst>
              <a:path extrusionOk="0" h="21600" w="21600">
                <a:moveTo>
                  <a:pt x="21150" y="0"/>
                </a:moveTo>
                <a:lnTo>
                  <a:pt x="450" y="0"/>
                </a:lnTo>
                <a:cubicBezTo>
                  <a:pt x="201" y="0"/>
                  <a:pt x="0" y="4830"/>
                  <a:pt x="0" y="10800"/>
                </a:cubicBezTo>
                <a:cubicBezTo>
                  <a:pt x="0" y="16748"/>
                  <a:pt x="201" y="21600"/>
                  <a:pt x="450" y="21600"/>
                </a:cubicBezTo>
                <a:lnTo>
                  <a:pt x="21150" y="21600"/>
                </a:lnTo>
                <a:cubicBezTo>
                  <a:pt x="21398" y="21600"/>
                  <a:pt x="21600" y="16748"/>
                  <a:pt x="21600" y="10800"/>
                </a:cubicBezTo>
                <a:cubicBezTo>
                  <a:pt x="21600" y="4830"/>
                  <a:pt x="21398" y="0"/>
                  <a:pt x="21150" y="0"/>
                </a:cubicBezTo>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311" name="Google Shape;311;p25"/>
          <p:cNvSpPr/>
          <p:nvPr/>
        </p:nvSpPr>
        <p:spPr>
          <a:xfrm>
            <a:off x="3812604" y="4440728"/>
            <a:ext cx="457488" cy="16956"/>
          </a:xfrm>
          <a:custGeom>
            <a:rect b="b" l="l" r="r" t="t"/>
            <a:pathLst>
              <a:path extrusionOk="0" h="21600" w="21600">
                <a:moveTo>
                  <a:pt x="21150" y="0"/>
                </a:moveTo>
                <a:lnTo>
                  <a:pt x="450" y="0"/>
                </a:lnTo>
                <a:cubicBezTo>
                  <a:pt x="201" y="0"/>
                  <a:pt x="0" y="4830"/>
                  <a:pt x="0" y="10800"/>
                </a:cubicBezTo>
                <a:cubicBezTo>
                  <a:pt x="0" y="16748"/>
                  <a:pt x="201" y="21600"/>
                  <a:pt x="450" y="21600"/>
                </a:cubicBezTo>
                <a:lnTo>
                  <a:pt x="21150" y="21600"/>
                </a:lnTo>
                <a:cubicBezTo>
                  <a:pt x="21398" y="21600"/>
                  <a:pt x="21600" y="16748"/>
                  <a:pt x="21600" y="10800"/>
                </a:cubicBezTo>
                <a:cubicBezTo>
                  <a:pt x="21600" y="4830"/>
                  <a:pt x="21398" y="0"/>
                  <a:pt x="21150" y="0"/>
                </a:cubicBezTo>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312" name="Google Shape;312;p25"/>
          <p:cNvSpPr/>
          <p:nvPr/>
        </p:nvSpPr>
        <p:spPr>
          <a:xfrm>
            <a:off x="3812604" y="4492492"/>
            <a:ext cx="457488" cy="16956"/>
          </a:xfrm>
          <a:custGeom>
            <a:rect b="b" l="l" r="r" t="t"/>
            <a:pathLst>
              <a:path extrusionOk="0" h="21600" w="21600">
                <a:moveTo>
                  <a:pt x="21150" y="0"/>
                </a:moveTo>
                <a:lnTo>
                  <a:pt x="450" y="0"/>
                </a:lnTo>
                <a:cubicBezTo>
                  <a:pt x="201" y="0"/>
                  <a:pt x="0" y="4830"/>
                  <a:pt x="0" y="10800"/>
                </a:cubicBezTo>
                <a:cubicBezTo>
                  <a:pt x="0" y="16748"/>
                  <a:pt x="201" y="21600"/>
                  <a:pt x="450" y="21600"/>
                </a:cubicBezTo>
                <a:lnTo>
                  <a:pt x="21150" y="21600"/>
                </a:lnTo>
                <a:cubicBezTo>
                  <a:pt x="21398" y="21600"/>
                  <a:pt x="21600" y="16748"/>
                  <a:pt x="21600" y="10800"/>
                </a:cubicBezTo>
                <a:cubicBezTo>
                  <a:pt x="21600" y="4830"/>
                  <a:pt x="21398" y="0"/>
                  <a:pt x="21150" y="0"/>
                </a:cubicBez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313" name="Google Shape;313;p25"/>
          <p:cNvSpPr/>
          <p:nvPr/>
        </p:nvSpPr>
        <p:spPr>
          <a:xfrm>
            <a:off x="3812604" y="4337199"/>
            <a:ext cx="457488" cy="16956"/>
          </a:xfrm>
          <a:custGeom>
            <a:rect b="b" l="l" r="r" t="t"/>
            <a:pathLst>
              <a:path extrusionOk="0" h="21600" w="21600">
                <a:moveTo>
                  <a:pt x="21150" y="0"/>
                </a:moveTo>
                <a:lnTo>
                  <a:pt x="450" y="0"/>
                </a:lnTo>
                <a:cubicBezTo>
                  <a:pt x="201" y="0"/>
                  <a:pt x="0" y="4830"/>
                  <a:pt x="0" y="10800"/>
                </a:cubicBezTo>
                <a:cubicBezTo>
                  <a:pt x="0" y="16770"/>
                  <a:pt x="201" y="21600"/>
                  <a:pt x="450" y="21600"/>
                </a:cubicBezTo>
                <a:lnTo>
                  <a:pt x="21150" y="21600"/>
                </a:lnTo>
                <a:cubicBezTo>
                  <a:pt x="21398" y="21600"/>
                  <a:pt x="21600" y="16770"/>
                  <a:pt x="21600" y="10800"/>
                </a:cubicBezTo>
                <a:cubicBezTo>
                  <a:pt x="21600" y="4830"/>
                  <a:pt x="21398" y="0"/>
                  <a:pt x="21150" y="0"/>
                </a:cubicBez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chemeClr val="dk1"/>
              </a:solidFill>
              <a:latin typeface="Gill Sans"/>
              <a:ea typeface="Gill Sans"/>
              <a:cs typeface="Gill Sans"/>
              <a:sym typeface="Gill Sans"/>
            </a:endParaRPr>
          </a:p>
        </p:txBody>
      </p:sp>
      <p:sp>
        <p:nvSpPr>
          <p:cNvPr id="314" name="Google Shape;314;p25"/>
          <p:cNvSpPr/>
          <p:nvPr/>
        </p:nvSpPr>
        <p:spPr>
          <a:xfrm>
            <a:off x="3812604" y="4164964"/>
            <a:ext cx="171936" cy="138402"/>
          </a:xfrm>
          <a:custGeom>
            <a:rect b="b" l="l" r="r" t="t"/>
            <a:pathLst>
              <a:path extrusionOk="0" h="21600" w="21600">
                <a:moveTo>
                  <a:pt x="4799" y="5400"/>
                </a:moveTo>
                <a:lnTo>
                  <a:pt x="16801" y="5400"/>
                </a:lnTo>
                <a:lnTo>
                  <a:pt x="16801" y="16200"/>
                </a:lnTo>
                <a:lnTo>
                  <a:pt x="4799" y="16200"/>
                </a:lnTo>
                <a:cubicBezTo>
                  <a:pt x="4799" y="16200"/>
                  <a:pt x="4799" y="5400"/>
                  <a:pt x="4799" y="5400"/>
                </a:cubicBezTo>
                <a:close/>
                <a:moveTo>
                  <a:pt x="2400" y="21600"/>
                </a:moveTo>
                <a:lnTo>
                  <a:pt x="19200" y="21600"/>
                </a:lnTo>
                <a:cubicBezTo>
                  <a:pt x="20527" y="21600"/>
                  <a:pt x="21600" y="20392"/>
                  <a:pt x="21600" y="18900"/>
                </a:cubicBezTo>
                <a:lnTo>
                  <a:pt x="21600" y="2700"/>
                </a:lnTo>
                <a:cubicBezTo>
                  <a:pt x="21600" y="1208"/>
                  <a:pt x="20527" y="0"/>
                  <a:pt x="19200" y="0"/>
                </a:cubicBezTo>
                <a:lnTo>
                  <a:pt x="2400" y="0"/>
                </a:lnTo>
                <a:cubicBezTo>
                  <a:pt x="1073" y="0"/>
                  <a:pt x="0" y="1208"/>
                  <a:pt x="0" y="2700"/>
                </a:cubicBezTo>
                <a:lnTo>
                  <a:pt x="0" y="18900"/>
                </a:lnTo>
                <a:cubicBezTo>
                  <a:pt x="0" y="20392"/>
                  <a:pt x="1073" y="21600"/>
                  <a:pt x="2400" y="21600"/>
                </a:cubicBez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315" name="Google Shape;315;p25"/>
          <p:cNvSpPr/>
          <p:nvPr/>
        </p:nvSpPr>
        <p:spPr>
          <a:xfrm>
            <a:off x="5877903" y="7442577"/>
            <a:ext cx="346518" cy="573912"/>
          </a:xfrm>
          <a:custGeom>
            <a:rect b="b" l="l" r="r" t="t"/>
            <a:pathLst>
              <a:path extrusionOk="0" h="21600" w="21600">
                <a:moveTo>
                  <a:pt x="19636" y="3375"/>
                </a:moveTo>
                <a:lnTo>
                  <a:pt x="1964" y="3376"/>
                </a:lnTo>
                <a:lnTo>
                  <a:pt x="1964" y="2026"/>
                </a:lnTo>
                <a:cubicBezTo>
                  <a:pt x="1964" y="1653"/>
                  <a:pt x="2403" y="1351"/>
                  <a:pt x="2945" y="1351"/>
                </a:cubicBezTo>
                <a:lnTo>
                  <a:pt x="18655" y="1350"/>
                </a:lnTo>
                <a:cubicBezTo>
                  <a:pt x="19195" y="1350"/>
                  <a:pt x="19636" y="1653"/>
                  <a:pt x="19636" y="2025"/>
                </a:cubicBezTo>
                <a:cubicBezTo>
                  <a:pt x="19636" y="2025"/>
                  <a:pt x="19636" y="3375"/>
                  <a:pt x="19636" y="3375"/>
                </a:cubicBezTo>
                <a:close/>
                <a:moveTo>
                  <a:pt x="19636" y="17547"/>
                </a:moveTo>
                <a:lnTo>
                  <a:pt x="1964" y="17547"/>
                </a:lnTo>
                <a:lnTo>
                  <a:pt x="1964" y="4051"/>
                </a:lnTo>
                <a:lnTo>
                  <a:pt x="19636" y="4050"/>
                </a:lnTo>
                <a:cubicBezTo>
                  <a:pt x="19636" y="4050"/>
                  <a:pt x="19636" y="17547"/>
                  <a:pt x="19636" y="17547"/>
                </a:cubicBezTo>
                <a:close/>
                <a:moveTo>
                  <a:pt x="19636" y="19574"/>
                </a:moveTo>
                <a:cubicBezTo>
                  <a:pt x="19636" y="19947"/>
                  <a:pt x="19195" y="20249"/>
                  <a:pt x="18655" y="20249"/>
                </a:cubicBezTo>
                <a:lnTo>
                  <a:pt x="2945" y="20250"/>
                </a:lnTo>
                <a:cubicBezTo>
                  <a:pt x="2403" y="20250"/>
                  <a:pt x="1964" y="19947"/>
                  <a:pt x="1964" y="19575"/>
                </a:cubicBezTo>
                <a:lnTo>
                  <a:pt x="1964" y="18222"/>
                </a:lnTo>
                <a:lnTo>
                  <a:pt x="19636" y="18222"/>
                </a:lnTo>
                <a:cubicBezTo>
                  <a:pt x="19636" y="18222"/>
                  <a:pt x="19636" y="19574"/>
                  <a:pt x="19636" y="19574"/>
                </a:cubicBezTo>
                <a:close/>
                <a:moveTo>
                  <a:pt x="18655" y="0"/>
                </a:moveTo>
                <a:lnTo>
                  <a:pt x="2945" y="1"/>
                </a:lnTo>
                <a:cubicBezTo>
                  <a:pt x="1317" y="1"/>
                  <a:pt x="0" y="907"/>
                  <a:pt x="0" y="2026"/>
                </a:cubicBezTo>
                <a:lnTo>
                  <a:pt x="0" y="19575"/>
                </a:lnTo>
                <a:cubicBezTo>
                  <a:pt x="0" y="20694"/>
                  <a:pt x="1317" y="21600"/>
                  <a:pt x="2945" y="21600"/>
                </a:cubicBezTo>
                <a:lnTo>
                  <a:pt x="18655" y="21599"/>
                </a:lnTo>
                <a:cubicBezTo>
                  <a:pt x="20281" y="21599"/>
                  <a:pt x="21600" y="20693"/>
                  <a:pt x="21600" y="19574"/>
                </a:cubicBezTo>
                <a:lnTo>
                  <a:pt x="21600" y="2025"/>
                </a:lnTo>
                <a:cubicBezTo>
                  <a:pt x="21600" y="906"/>
                  <a:pt x="20281" y="0"/>
                  <a:pt x="18655" y="0"/>
                </a:cubicBez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316" name="Google Shape;316;p25"/>
          <p:cNvSpPr/>
          <p:nvPr/>
        </p:nvSpPr>
        <p:spPr>
          <a:xfrm>
            <a:off x="6224422" y="7718815"/>
            <a:ext cx="88074" cy="21438"/>
          </a:xfrm>
          <a:custGeom>
            <a:rect b="b" l="l" r="r" t="t"/>
            <a:pathLst>
              <a:path extrusionOk="0" h="21600" w="21600">
                <a:moveTo>
                  <a:pt x="21600" y="10800"/>
                </a:moveTo>
                <a:cubicBezTo>
                  <a:pt x="21600" y="16759"/>
                  <a:pt x="20387" y="21600"/>
                  <a:pt x="18900" y="21600"/>
                </a:cubicBezTo>
                <a:lnTo>
                  <a:pt x="2700" y="21600"/>
                </a:lnTo>
                <a:cubicBezTo>
                  <a:pt x="1202" y="21600"/>
                  <a:pt x="0" y="16759"/>
                  <a:pt x="0" y="10800"/>
                </a:cubicBezTo>
                <a:cubicBezTo>
                  <a:pt x="0" y="4841"/>
                  <a:pt x="1202" y="0"/>
                  <a:pt x="2700" y="0"/>
                </a:cubicBezTo>
                <a:lnTo>
                  <a:pt x="18900" y="0"/>
                </a:lnTo>
                <a:cubicBezTo>
                  <a:pt x="20387" y="0"/>
                  <a:pt x="21600" y="4841"/>
                  <a:pt x="21600" y="10800"/>
                </a:cubicBezTo>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317" name="Google Shape;317;p25"/>
          <p:cNvSpPr/>
          <p:nvPr/>
        </p:nvSpPr>
        <p:spPr>
          <a:xfrm>
            <a:off x="6247044" y="8264122"/>
            <a:ext cx="42876" cy="21438"/>
          </a:xfrm>
          <a:custGeom>
            <a:rect b="b" l="l" r="r" t="t"/>
            <a:pathLst>
              <a:path extrusionOk="0" h="21600" w="21600">
                <a:moveTo>
                  <a:pt x="21600" y="10800"/>
                </a:moveTo>
                <a:cubicBezTo>
                  <a:pt x="21600" y="16770"/>
                  <a:pt x="19174" y="21600"/>
                  <a:pt x="16200" y="21600"/>
                </a:cubicBezTo>
                <a:lnTo>
                  <a:pt x="5400" y="21600"/>
                </a:lnTo>
                <a:cubicBezTo>
                  <a:pt x="2405" y="21600"/>
                  <a:pt x="0" y="16770"/>
                  <a:pt x="0" y="10800"/>
                </a:cubicBezTo>
                <a:cubicBezTo>
                  <a:pt x="0" y="4830"/>
                  <a:pt x="2405" y="0"/>
                  <a:pt x="5400" y="0"/>
                </a:cubicBezTo>
                <a:lnTo>
                  <a:pt x="16200" y="0"/>
                </a:lnTo>
                <a:cubicBezTo>
                  <a:pt x="19174" y="0"/>
                  <a:pt x="21600" y="4830"/>
                  <a:pt x="21600" y="10800"/>
                </a:cubicBezTo>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318" name="Google Shape;318;p25"/>
          <p:cNvSpPr/>
          <p:nvPr/>
        </p:nvSpPr>
        <p:spPr>
          <a:xfrm>
            <a:off x="15938123" y="4160703"/>
            <a:ext cx="585684" cy="573912"/>
          </a:xfrm>
          <a:custGeom>
            <a:rect b="b" l="l" r="r" t="t"/>
            <a:pathLst>
              <a:path extrusionOk="0" h="21600" w="21600">
                <a:moveTo>
                  <a:pt x="20057" y="5400"/>
                </a:moveTo>
                <a:lnTo>
                  <a:pt x="20057" y="6075"/>
                </a:lnTo>
                <a:lnTo>
                  <a:pt x="1543" y="6075"/>
                </a:lnTo>
                <a:lnTo>
                  <a:pt x="1543" y="5400"/>
                </a:lnTo>
                <a:lnTo>
                  <a:pt x="1543" y="4726"/>
                </a:lnTo>
                <a:cubicBezTo>
                  <a:pt x="1543" y="4353"/>
                  <a:pt x="1888" y="4051"/>
                  <a:pt x="2314" y="4051"/>
                </a:cubicBezTo>
                <a:lnTo>
                  <a:pt x="19286" y="4051"/>
                </a:lnTo>
                <a:cubicBezTo>
                  <a:pt x="19712" y="4051"/>
                  <a:pt x="20057" y="4353"/>
                  <a:pt x="20057" y="4726"/>
                </a:cubicBezTo>
                <a:cubicBezTo>
                  <a:pt x="20057" y="4726"/>
                  <a:pt x="20057" y="5400"/>
                  <a:pt x="20057" y="5400"/>
                </a:cubicBezTo>
                <a:close/>
                <a:moveTo>
                  <a:pt x="18514" y="18900"/>
                </a:moveTo>
                <a:cubicBezTo>
                  <a:pt x="18514" y="19645"/>
                  <a:pt x="17822" y="20250"/>
                  <a:pt x="16971" y="20250"/>
                </a:cubicBezTo>
                <a:lnTo>
                  <a:pt x="4629" y="20250"/>
                </a:lnTo>
                <a:cubicBezTo>
                  <a:pt x="3778" y="20250"/>
                  <a:pt x="3086" y="19645"/>
                  <a:pt x="3086" y="18900"/>
                </a:cubicBezTo>
                <a:lnTo>
                  <a:pt x="3086" y="7425"/>
                </a:lnTo>
                <a:lnTo>
                  <a:pt x="18514" y="7425"/>
                </a:lnTo>
                <a:cubicBezTo>
                  <a:pt x="18514" y="7425"/>
                  <a:pt x="18514" y="18900"/>
                  <a:pt x="18514" y="18900"/>
                </a:cubicBezTo>
                <a:close/>
                <a:moveTo>
                  <a:pt x="6171" y="2026"/>
                </a:moveTo>
                <a:cubicBezTo>
                  <a:pt x="6171" y="1653"/>
                  <a:pt x="6516" y="1351"/>
                  <a:pt x="6943" y="1351"/>
                </a:cubicBezTo>
                <a:lnTo>
                  <a:pt x="14657" y="1351"/>
                </a:lnTo>
                <a:cubicBezTo>
                  <a:pt x="15084" y="1351"/>
                  <a:pt x="15429" y="1653"/>
                  <a:pt x="15429" y="2026"/>
                </a:cubicBezTo>
                <a:lnTo>
                  <a:pt x="15429" y="2701"/>
                </a:lnTo>
                <a:lnTo>
                  <a:pt x="6171" y="2701"/>
                </a:lnTo>
                <a:cubicBezTo>
                  <a:pt x="6171" y="2701"/>
                  <a:pt x="6171" y="2026"/>
                  <a:pt x="6171" y="2026"/>
                </a:cubicBezTo>
                <a:close/>
                <a:moveTo>
                  <a:pt x="21585" y="4601"/>
                </a:moveTo>
                <a:cubicBezTo>
                  <a:pt x="21511" y="3542"/>
                  <a:pt x="20516" y="2701"/>
                  <a:pt x="19286" y="2701"/>
                </a:cubicBezTo>
                <a:lnTo>
                  <a:pt x="16971" y="2701"/>
                </a:lnTo>
                <a:lnTo>
                  <a:pt x="16971" y="2026"/>
                </a:lnTo>
                <a:lnTo>
                  <a:pt x="16971" y="2025"/>
                </a:lnTo>
                <a:cubicBezTo>
                  <a:pt x="16971" y="906"/>
                  <a:pt x="15936" y="0"/>
                  <a:pt x="14657" y="0"/>
                </a:cubicBezTo>
                <a:lnTo>
                  <a:pt x="6943" y="0"/>
                </a:lnTo>
                <a:cubicBezTo>
                  <a:pt x="5664" y="0"/>
                  <a:pt x="4629" y="906"/>
                  <a:pt x="4629" y="2025"/>
                </a:cubicBezTo>
                <a:lnTo>
                  <a:pt x="4629" y="2026"/>
                </a:lnTo>
                <a:lnTo>
                  <a:pt x="4629" y="2701"/>
                </a:lnTo>
                <a:lnTo>
                  <a:pt x="2314" y="2701"/>
                </a:lnTo>
                <a:cubicBezTo>
                  <a:pt x="1084" y="2701"/>
                  <a:pt x="89" y="3542"/>
                  <a:pt x="15" y="4601"/>
                </a:cubicBezTo>
                <a:lnTo>
                  <a:pt x="0" y="4601"/>
                </a:lnTo>
                <a:lnTo>
                  <a:pt x="0" y="5400"/>
                </a:lnTo>
                <a:lnTo>
                  <a:pt x="0" y="6075"/>
                </a:lnTo>
                <a:cubicBezTo>
                  <a:pt x="0" y="6820"/>
                  <a:pt x="691" y="7425"/>
                  <a:pt x="1543" y="7425"/>
                </a:cubicBezTo>
                <a:lnTo>
                  <a:pt x="1543" y="18900"/>
                </a:lnTo>
                <a:cubicBezTo>
                  <a:pt x="1543" y="20391"/>
                  <a:pt x="2924" y="21600"/>
                  <a:pt x="4629" y="21600"/>
                </a:cubicBezTo>
                <a:lnTo>
                  <a:pt x="16971" y="21600"/>
                </a:lnTo>
                <a:cubicBezTo>
                  <a:pt x="18676" y="21600"/>
                  <a:pt x="20057" y="20391"/>
                  <a:pt x="20057" y="18900"/>
                </a:cubicBezTo>
                <a:lnTo>
                  <a:pt x="20057" y="7425"/>
                </a:lnTo>
                <a:cubicBezTo>
                  <a:pt x="20909" y="7425"/>
                  <a:pt x="21600" y="6820"/>
                  <a:pt x="21600" y="6075"/>
                </a:cubicBezTo>
                <a:lnTo>
                  <a:pt x="21600" y="5400"/>
                </a:lnTo>
                <a:lnTo>
                  <a:pt x="21600" y="4601"/>
                </a:lnTo>
                <a:cubicBezTo>
                  <a:pt x="21600" y="4601"/>
                  <a:pt x="21585" y="4601"/>
                  <a:pt x="21585" y="4601"/>
                </a:cubicBezTo>
                <a:close/>
                <a:moveTo>
                  <a:pt x="21585" y="4601"/>
                </a:move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319" name="Google Shape;319;p25"/>
          <p:cNvSpPr/>
          <p:nvPr/>
        </p:nvSpPr>
        <p:spPr>
          <a:xfrm>
            <a:off x="16063950" y="4393203"/>
            <a:ext cx="83538" cy="269784"/>
          </a:xfrm>
          <a:custGeom>
            <a:rect b="b" l="l" r="r" t="t"/>
            <a:pathLst>
              <a:path extrusionOk="0" h="21600" w="21600">
                <a:moveTo>
                  <a:pt x="5400" y="1440"/>
                </a:moveTo>
                <a:lnTo>
                  <a:pt x="16200" y="1440"/>
                </a:lnTo>
                <a:lnTo>
                  <a:pt x="16200" y="20160"/>
                </a:lnTo>
                <a:lnTo>
                  <a:pt x="5400" y="20160"/>
                </a:lnTo>
                <a:cubicBezTo>
                  <a:pt x="5400" y="20160"/>
                  <a:pt x="5400" y="1440"/>
                  <a:pt x="5400" y="1440"/>
                </a:cubicBezTo>
                <a:close/>
                <a:moveTo>
                  <a:pt x="5400" y="21600"/>
                </a:moveTo>
                <a:lnTo>
                  <a:pt x="16200" y="21600"/>
                </a:lnTo>
                <a:cubicBezTo>
                  <a:pt x="19187" y="21600"/>
                  <a:pt x="21600" y="20957"/>
                  <a:pt x="21600" y="20160"/>
                </a:cubicBezTo>
                <a:lnTo>
                  <a:pt x="21600" y="1440"/>
                </a:lnTo>
                <a:cubicBezTo>
                  <a:pt x="21600" y="644"/>
                  <a:pt x="19187" y="0"/>
                  <a:pt x="16200" y="0"/>
                </a:cubicBezTo>
                <a:lnTo>
                  <a:pt x="5400" y="0"/>
                </a:lnTo>
                <a:cubicBezTo>
                  <a:pt x="2413" y="0"/>
                  <a:pt x="0" y="644"/>
                  <a:pt x="0" y="1440"/>
                </a:cubicBezTo>
                <a:lnTo>
                  <a:pt x="0" y="20160"/>
                </a:lnTo>
                <a:cubicBezTo>
                  <a:pt x="0" y="20957"/>
                  <a:pt x="2413" y="21600"/>
                  <a:pt x="5400" y="21600"/>
                </a:cubicBez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320" name="Google Shape;320;p25"/>
          <p:cNvSpPr/>
          <p:nvPr/>
        </p:nvSpPr>
        <p:spPr>
          <a:xfrm>
            <a:off x="16189778" y="4393203"/>
            <a:ext cx="83538" cy="269784"/>
          </a:xfrm>
          <a:custGeom>
            <a:rect b="b" l="l" r="r" t="t"/>
            <a:pathLst>
              <a:path extrusionOk="0" h="21600" w="21600">
                <a:moveTo>
                  <a:pt x="5400" y="1440"/>
                </a:moveTo>
                <a:lnTo>
                  <a:pt x="16200" y="1440"/>
                </a:lnTo>
                <a:lnTo>
                  <a:pt x="16200" y="20160"/>
                </a:lnTo>
                <a:lnTo>
                  <a:pt x="5400" y="20160"/>
                </a:lnTo>
                <a:cubicBezTo>
                  <a:pt x="5400" y="20160"/>
                  <a:pt x="5400" y="1440"/>
                  <a:pt x="5400" y="1440"/>
                </a:cubicBezTo>
                <a:close/>
                <a:moveTo>
                  <a:pt x="5400" y="21600"/>
                </a:moveTo>
                <a:lnTo>
                  <a:pt x="16200" y="21600"/>
                </a:lnTo>
                <a:cubicBezTo>
                  <a:pt x="19187" y="21600"/>
                  <a:pt x="21600" y="20957"/>
                  <a:pt x="21600" y="20160"/>
                </a:cubicBezTo>
                <a:lnTo>
                  <a:pt x="21600" y="1440"/>
                </a:lnTo>
                <a:cubicBezTo>
                  <a:pt x="21600" y="644"/>
                  <a:pt x="19187" y="0"/>
                  <a:pt x="16200" y="0"/>
                </a:cubicBezTo>
                <a:lnTo>
                  <a:pt x="5400" y="0"/>
                </a:lnTo>
                <a:cubicBezTo>
                  <a:pt x="2413" y="0"/>
                  <a:pt x="0" y="644"/>
                  <a:pt x="0" y="1440"/>
                </a:cubicBezTo>
                <a:lnTo>
                  <a:pt x="0" y="20160"/>
                </a:lnTo>
                <a:cubicBezTo>
                  <a:pt x="0" y="20957"/>
                  <a:pt x="2413" y="21600"/>
                  <a:pt x="5400" y="21600"/>
                </a:cubicBez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321" name="Google Shape;321;p25"/>
          <p:cNvSpPr/>
          <p:nvPr/>
        </p:nvSpPr>
        <p:spPr>
          <a:xfrm>
            <a:off x="16314460" y="4393203"/>
            <a:ext cx="83538" cy="269784"/>
          </a:xfrm>
          <a:custGeom>
            <a:rect b="b" l="l" r="r" t="t"/>
            <a:pathLst>
              <a:path extrusionOk="0" h="21600" w="21600">
                <a:moveTo>
                  <a:pt x="5400" y="1440"/>
                </a:moveTo>
                <a:lnTo>
                  <a:pt x="16200" y="1440"/>
                </a:lnTo>
                <a:lnTo>
                  <a:pt x="16200" y="20160"/>
                </a:lnTo>
                <a:lnTo>
                  <a:pt x="5400" y="20160"/>
                </a:lnTo>
                <a:cubicBezTo>
                  <a:pt x="5400" y="20160"/>
                  <a:pt x="5400" y="1440"/>
                  <a:pt x="5400" y="1440"/>
                </a:cubicBezTo>
                <a:close/>
                <a:moveTo>
                  <a:pt x="5400" y="21600"/>
                </a:moveTo>
                <a:lnTo>
                  <a:pt x="16200" y="21600"/>
                </a:lnTo>
                <a:cubicBezTo>
                  <a:pt x="19187" y="21600"/>
                  <a:pt x="21600" y="20957"/>
                  <a:pt x="21600" y="20160"/>
                </a:cubicBezTo>
                <a:lnTo>
                  <a:pt x="21600" y="1440"/>
                </a:lnTo>
                <a:cubicBezTo>
                  <a:pt x="21600" y="644"/>
                  <a:pt x="19187" y="0"/>
                  <a:pt x="16200" y="0"/>
                </a:cubicBezTo>
                <a:lnTo>
                  <a:pt x="5400" y="0"/>
                </a:lnTo>
                <a:cubicBezTo>
                  <a:pt x="2413" y="0"/>
                  <a:pt x="0" y="644"/>
                  <a:pt x="0" y="1440"/>
                </a:cubicBezTo>
                <a:lnTo>
                  <a:pt x="0" y="20160"/>
                </a:lnTo>
                <a:cubicBezTo>
                  <a:pt x="0" y="20957"/>
                  <a:pt x="2413" y="21600"/>
                  <a:pt x="5400" y="21600"/>
                </a:cubicBezTo>
              </a:path>
            </a:pathLst>
          </a:custGeom>
          <a:solidFill>
            <a:schemeClr val="dk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322" name="Google Shape;322;p25"/>
          <p:cNvSpPr/>
          <p:nvPr/>
        </p:nvSpPr>
        <p:spPr>
          <a:xfrm>
            <a:off x="10427775" y="4065585"/>
            <a:ext cx="669233" cy="535661"/>
          </a:xfrm>
          <a:custGeom>
            <a:rect b="b" l="l" r="r" t="t"/>
            <a:pathLst>
              <a:path extrusionOk="0" h="3060919" w="3186824">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
        <p:nvSpPr>
          <p:cNvPr id="323" name="Google Shape;323;p25"/>
          <p:cNvSpPr/>
          <p:nvPr/>
        </p:nvSpPr>
        <p:spPr>
          <a:xfrm>
            <a:off x="13681012" y="7283308"/>
            <a:ext cx="394562" cy="534600"/>
          </a:xfrm>
          <a:custGeom>
            <a:rect b="b" l="l" r="r" t="t"/>
            <a:pathLst>
              <a:path extrusionOk="0" h="3240000" w="2721114">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Arial"/>
              <a:ea typeface="Arial"/>
              <a:cs typeface="Arial"/>
              <a:sym typeface="Arial"/>
            </a:endParaRPr>
          </a:p>
        </p:txBody>
      </p:sp>
      <p:sp>
        <p:nvSpPr>
          <p:cNvPr id="324" name="Google Shape;324;p25"/>
          <p:cNvSpPr txBox="1"/>
          <p:nvPr/>
        </p:nvSpPr>
        <p:spPr>
          <a:xfrm>
            <a:off x="10715375" y="192675"/>
            <a:ext cx="7075800" cy="16623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Open Sans"/>
                <a:ea typeface="Open Sans"/>
                <a:cs typeface="Open Sans"/>
                <a:sym typeface="Open Sans"/>
              </a:rPr>
              <a:t>~80% Customers subscribe on or before day of first print</a:t>
            </a:r>
            <a:endParaRPr sz="2400">
              <a:solidFill>
                <a:schemeClr val="lt1"/>
              </a:solidFill>
              <a:latin typeface="Open Sans"/>
              <a:ea typeface="Open Sans"/>
              <a:cs typeface="Open Sans"/>
              <a:sym typeface="Open Sans"/>
            </a:endParaRPr>
          </a:p>
          <a:p>
            <a:pPr indent="0" lvl="0" marL="0" rtl="0" algn="l">
              <a:spcBef>
                <a:spcPts val="0"/>
              </a:spcBef>
              <a:spcAft>
                <a:spcPts val="0"/>
              </a:spcAft>
              <a:buNone/>
            </a:pPr>
            <a:r>
              <a:rPr lang="en-US" sz="2400">
                <a:solidFill>
                  <a:schemeClr val="lt1"/>
                </a:solidFill>
                <a:latin typeface="Open Sans"/>
                <a:ea typeface="Open Sans"/>
                <a:cs typeface="Open Sans"/>
                <a:sym typeface="Open Sans"/>
              </a:rPr>
              <a:t>~3% in the first month</a:t>
            </a:r>
            <a:endParaRPr sz="2400">
              <a:solidFill>
                <a:schemeClr val="lt1"/>
              </a:solidFill>
              <a:latin typeface="Open Sans"/>
              <a:ea typeface="Open Sans"/>
              <a:cs typeface="Open Sans"/>
              <a:sym typeface="Open Sans"/>
            </a:endParaRPr>
          </a:p>
          <a:p>
            <a:pPr indent="0" lvl="0" marL="0" rtl="0" algn="l">
              <a:spcBef>
                <a:spcPts val="0"/>
              </a:spcBef>
              <a:spcAft>
                <a:spcPts val="0"/>
              </a:spcAft>
              <a:buNone/>
            </a:pPr>
            <a:r>
              <a:rPr lang="en-US" sz="2400">
                <a:solidFill>
                  <a:schemeClr val="lt1"/>
                </a:solidFill>
                <a:latin typeface="Open Sans"/>
                <a:ea typeface="Open Sans"/>
                <a:cs typeface="Open Sans"/>
                <a:sym typeface="Open Sans"/>
              </a:rPr>
              <a:t>~17% after first month</a:t>
            </a:r>
            <a:endParaRPr sz="2400">
              <a:solidFill>
                <a:schemeClr val="lt1"/>
              </a:solidFill>
              <a:latin typeface="Open Sans"/>
              <a:ea typeface="Open Sans"/>
              <a:cs typeface="Open Sans"/>
              <a:sym typeface="Open Sans"/>
            </a:endParaRPr>
          </a:p>
        </p:txBody>
      </p:sp>
      <p:pic>
        <p:nvPicPr>
          <p:cNvPr id="325" name="Google Shape;325;p25"/>
          <p:cNvPicPr preferRelativeResize="0"/>
          <p:nvPr/>
        </p:nvPicPr>
        <p:blipFill rotWithShape="1">
          <a:blip r:embed="rId4">
            <a:alphaModFix/>
          </a:blip>
          <a:srcRect b="0" l="-109867" r="117300" t="0"/>
          <a:stretch/>
        </p:blipFill>
        <p:spPr>
          <a:xfrm>
            <a:off x="10356469" y="9538500"/>
            <a:ext cx="3464750" cy="581025"/>
          </a:xfrm>
          <a:prstGeom prst="rect">
            <a:avLst/>
          </a:prstGeom>
          <a:noFill/>
          <a:ln>
            <a:noFill/>
          </a:ln>
        </p:spPr>
      </p:pic>
      <p:pic>
        <p:nvPicPr>
          <p:cNvPr id="326" name="Google Shape;326;p25"/>
          <p:cNvPicPr preferRelativeResize="0"/>
          <p:nvPr/>
        </p:nvPicPr>
        <p:blipFill>
          <a:blip r:embed="rId4">
            <a:alphaModFix/>
          </a:blip>
          <a:stretch>
            <a:fillRect/>
          </a:stretch>
        </p:blipFill>
        <p:spPr>
          <a:xfrm>
            <a:off x="14468463" y="9538500"/>
            <a:ext cx="3743325" cy="581025"/>
          </a:xfrm>
          <a:prstGeom prst="rect">
            <a:avLst/>
          </a:prstGeom>
          <a:noFill/>
          <a:ln>
            <a:noFill/>
          </a:ln>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71F"/>
        </a:solidFill>
      </p:bgPr>
    </p:bg>
    <p:spTree>
      <p:nvGrpSpPr>
        <p:cNvPr id="330" name="Shape 330"/>
        <p:cNvGrpSpPr/>
        <p:nvPr/>
      </p:nvGrpSpPr>
      <p:grpSpPr>
        <a:xfrm>
          <a:off x="0" y="0"/>
          <a:ext cx="0" cy="0"/>
          <a:chOff x="0" y="0"/>
          <a:chExt cx="0" cy="0"/>
        </a:xfrm>
      </p:grpSpPr>
      <p:sp>
        <p:nvSpPr>
          <p:cNvPr id="331" name="Google Shape;331;p26"/>
          <p:cNvSpPr txBox="1"/>
          <p:nvPr/>
        </p:nvSpPr>
        <p:spPr>
          <a:xfrm>
            <a:off x="282588" y="2173200"/>
            <a:ext cx="1930200" cy="689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US" sz="4100">
                <a:solidFill>
                  <a:srgbClr val="89D9C0"/>
                </a:solidFill>
                <a:latin typeface="Open Sans"/>
                <a:ea typeface="Open Sans"/>
                <a:cs typeface="Open Sans"/>
                <a:sym typeface="Open Sans"/>
              </a:rPr>
              <a:t>Office</a:t>
            </a:r>
            <a:endParaRPr b="1">
              <a:solidFill>
                <a:srgbClr val="89D9C0"/>
              </a:solidFill>
            </a:endParaRPr>
          </a:p>
        </p:txBody>
      </p:sp>
      <p:sp>
        <p:nvSpPr>
          <p:cNvPr id="332" name="Google Shape;332;p26"/>
          <p:cNvSpPr txBox="1"/>
          <p:nvPr/>
        </p:nvSpPr>
        <p:spPr>
          <a:xfrm>
            <a:off x="282600" y="6322550"/>
            <a:ext cx="1930200" cy="689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US" sz="4100">
                <a:solidFill>
                  <a:srgbClr val="89D9C0"/>
                </a:solidFill>
                <a:latin typeface="Open Sans"/>
                <a:ea typeface="Open Sans"/>
                <a:cs typeface="Open Sans"/>
                <a:sym typeface="Open Sans"/>
              </a:rPr>
              <a:t>Home</a:t>
            </a:r>
            <a:endParaRPr b="1">
              <a:solidFill>
                <a:srgbClr val="89D9C0"/>
              </a:solidFill>
            </a:endParaRPr>
          </a:p>
        </p:txBody>
      </p:sp>
      <p:pic>
        <p:nvPicPr>
          <p:cNvPr id="333" name="Google Shape;333;p26"/>
          <p:cNvPicPr preferRelativeResize="0"/>
          <p:nvPr/>
        </p:nvPicPr>
        <p:blipFill>
          <a:blip r:embed="rId3">
            <a:alphaModFix/>
          </a:blip>
          <a:stretch>
            <a:fillRect/>
          </a:stretch>
        </p:blipFill>
        <p:spPr>
          <a:xfrm>
            <a:off x="1762625" y="3914000"/>
            <a:ext cx="495300" cy="704850"/>
          </a:xfrm>
          <a:prstGeom prst="rect">
            <a:avLst/>
          </a:prstGeom>
          <a:noFill/>
          <a:ln>
            <a:noFill/>
          </a:ln>
        </p:spPr>
      </p:pic>
      <p:pic>
        <p:nvPicPr>
          <p:cNvPr id="334" name="Google Shape;334;p26"/>
          <p:cNvPicPr preferRelativeResize="0"/>
          <p:nvPr/>
        </p:nvPicPr>
        <p:blipFill>
          <a:blip r:embed="rId3">
            <a:alphaModFix/>
          </a:blip>
          <a:stretch>
            <a:fillRect/>
          </a:stretch>
        </p:blipFill>
        <p:spPr>
          <a:xfrm>
            <a:off x="1838825" y="7969950"/>
            <a:ext cx="495300" cy="704850"/>
          </a:xfrm>
          <a:prstGeom prst="rect">
            <a:avLst/>
          </a:prstGeom>
          <a:noFill/>
          <a:ln>
            <a:noFill/>
          </a:ln>
        </p:spPr>
      </p:pic>
      <p:sp>
        <p:nvSpPr>
          <p:cNvPr id="335" name="Google Shape;335;p26"/>
          <p:cNvSpPr txBox="1"/>
          <p:nvPr/>
        </p:nvSpPr>
        <p:spPr>
          <a:xfrm>
            <a:off x="1205150" y="302957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chemeClr val="lt1"/>
                </a:solidFill>
                <a:latin typeface="Open Sans"/>
                <a:ea typeface="Open Sans"/>
                <a:cs typeface="Open Sans"/>
                <a:sym typeface="Open Sans"/>
              </a:rPr>
              <a:t>  </a:t>
            </a:r>
            <a:r>
              <a:rPr b="1" lang="en-US" sz="3000">
                <a:solidFill>
                  <a:schemeClr val="lt1"/>
                </a:solidFill>
                <a:latin typeface="Open Sans"/>
                <a:ea typeface="Open Sans"/>
                <a:cs typeface="Open Sans"/>
                <a:sym typeface="Open Sans"/>
              </a:rPr>
              <a:t>Day 1</a:t>
            </a:r>
            <a:endParaRPr b="1" sz="3000">
              <a:solidFill>
                <a:schemeClr val="lt1"/>
              </a:solidFill>
            </a:endParaRPr>
          </a:p>
        </p:txBody>
      </p:sp>
      <p:sp>
        <p:nvSpPr>
          <p:cNvPr id="336" name="Google Shape;336;p26"/>
          <p:cNvSpPr txBox="1"/>
          <p:nvPr/>
        </p:nvSpPr>
        <p:spPr>
          <a:xfrm>
            <a:off x="1256375" y="71873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chemeClr val="lt1"/>
                </a:solidFill>
                <a:latin typeface="Open Sans"/>
                <a:ea typeface="Open Sans"/>
                <a:cs typeface="Open Sans"/>
                <a:sym typeface="Open Sans"/>
              </a:rPr>
              <a:t>  </a:t>
            </a:r>
            <a:r>
              <a:rPr b="1" lang="en-US" sz="3000">
                <a:solidFill>
                  <a:schemeClr val="lt1"/>
                </a:solidFill>
                <a:latin typeface="Open Sans"/>
                <a:ea typeface="Open Sans"/>
                <a:cs typeface="Open Sans"/>
                <a:sym typeface="Open Sans"/>
              </a:rPr>
              <a:t>Day 1</a:t>
            </a:r>
            <a:endParaRPr b="1" sz="3000">
              <a:solidFill>
                <a:schemeClr val="lt1"/>
              </a:solidFill>
            </a:endParaRPr>
          </a:p>
        </p:txBody>
      </p:sp>
      <p:cxnSp>
        <p:nvCxnSpPr>
          <p:cNvPr id="337" name="Google Shape;337;p26"/>
          <p:cNvCxnSpPr/>
          <p:nvPr/>
        </p:nvCxnSpPr>
        <p:spPr>
          <a:xfrm>
            <a:off x="2105275" y="7816900"/>
            <a:ext cx="10017000" cy="16800"/>
          </a:xfrm>
          <a:prstGeom prst="straightConnector1">
            <a:avLst/>
          </a:prstGeom>
          <a:noFill/>
          <a:ln cap="flat" cmpd="sng" w="38100">
            <a:solidFill>
              <a:schemeClr val="dk2"/>
            </a:solidFill>
            <a:prstDash val="solid"/>
            <a:round/>
            <a:headEnd len="med" w="med" type="none"/>
            <a:tailEnd len="med" w="med" type="none"/>
          </a:ln>
        </p:spPr>
      </p:cxnSp>
      <p:cxnSp>
        <p:nvCxnSpPr>
          <p:cNvPr id="338" name="Google Shape;338;p26"/>
          <p:cNvCxnSpPr/>
          <p:nvPr/>
        </p:nvCxnSpPr>
        <p:spPr>
          <a:xfrm flipH="1" rot="10800000">
            <a:off x="2029075" y="3647200"/>
            <a:ext cx="13659900" cy="58800"/>
          </a:xfrm>
          <a:prstGeom prst="straightConnector1">
            <a:avLst/>
          </a:prstGeom>
          <a:noFill/>
          <a:ln cap="flat" cmpd="sng" w="38100">
            <a:solidFill>
              <a:schemeClr val="dk2"/>
            </a:solidFill>
            <a:prstDash val="solid"/>
            <a:round/>
            <a:headEnd len="med" w="med" type="none"/>
            <a:tailEnd len="med" w="med" type="none"/>
          </a:ln>
        </p:spPr>
      </p:cxnSp>
      <p:pic>
        <p:nvPicPr>
          <p:cNvPr id="339" name="Google Shape;339;p26"/>
          <p:cNvPicPr preferRelativeResize="0"/>
          <p:nvPr/>
        </p:nvPicPr>
        <p:blipFill>
          <a:blip r:embed="rId3">
            <a:alphaModFix/>
          </a:blip>
          <a:stretch>
            <a:fillRect/>
          </a:stretch>
        </p:blipFill>
        <p:spPr>
          <a:xfrm rot="10800000">
            <a:off x="5608225" y="2924200"/>
            <a:ext cx="495300" cy="704850"/>
          </a:xfrm>
          <a:prstGeom prst="rect">
            <a:avLst/>
          </a:prstGeom>
          <a:noFill/>
          <a:ln>
            <a:noFill/>
          </a:ln>
        </p:spPr>
      </p:pic>
      <p:pic>
        <p:nvPicPr>
          <p:cNvPr id="340" name="Google Shape;340;p26"/>
          <p:cNvPicPr preferRelativeResize="0"/>
          <p:nvPr/>
        </p:nvPicPr>
        <p:blipFill>
          <a:blip r:embed="rId3">
            <a:alphaModFix/>
          </a:blip>
          <a:stretch>
            <a:fillRect/>
          </a:stretch>
        </p:blipFill>
        <p:spPr>
          <a:xfrm rot="10800000">
            <a:off x="3964950" y="7049475"/>
            <a:ext cx="495300" cy="704850"/>
          </a:xfrm>
          <a:prstGeom prst="rect">
            <a:avLst/>
          </a:prstGeom>
          <a:noFill/>
          <a:ln>
            <a:noFill/>
          </a:ln>
        </p:spPr>
      </p:pic>
      <p:pic>
        <p:nvPicPr>
          <p:cNvPr id="341" name="Google Shape;341;p26"/>
          <p:cNvPicPr preferRelativeResize="0"/>
          <p:nvPr/>
        </p:nvPicPr>
        <p:blipFill>
          <a:blip r:embed="rId3">
            <a:alphaModFix/>
          </a:blip>
          <a:stretch>
            <a:fillRect/>
          </a:stretch>
        </p:blipFill>
        <p:spPr>
          <a:xfrm>
            <a:off x="15406175" y="3810000"/>
            <a:ext cx="495300" cy="704850"/>
          </a:xfrm>
          <a:prstGeom prst="rect">
            <a:avLst/>
          </a:prstGeom>
          <a:noFill/>
          <a:ln>
            <a:noFill/>
          </a:ln>
        </p:spPr>
      </p:pic>
      <p:pic>
        <p:nvPicPr>
          <p:cNvPr id="342" name="Google Shape;342;p26"/>
          <p:cNvPicPr preferRelativeResize="0"/>
          <p:nvPr/>
        </p:nvPicPr>
        <p:blipFill>
          <a:blip r:embed="rId3">
            <a:alphaModFix/>
          </a:blip>
          <a:stretch>
            <a:fillRect/>
          </a:stretch>
        </p:blipFill>
        <p:spPr>
          <a:xfrm>
            <a:off x="11879750" y="7969950"/>
            <a:ext cx="495300" cy="704850"/>
          </a:xfrm>
          <a:prstGeom prst="rect">
            <a:avLst/>
          </a:prstGeom>
          <a:noFill/>
          <a:ln>
            <a:noFill/>
          </a:ln>
        </p:spPr>
      </p:pic>
      <p:sp>
        <p:nvSpPr>
          <p:cNvPr id="343" name="Google Shape;343;p26"/>
          <p:cNvSpPr txBox="1"/>
          <p:nvPr/>
        </p:nvSpPr>
        <p:spPr>
          <a:xfrm>
            <a:off x="5019225" y="35814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chemeClr val="lt1"/>
                </a:solidFill>
                <a:latin typeface="Open Sans"/>
                <a:ea typeface="Open Sans"/>
                <a:cs typeface="Open Sans"/>
                <a:sym typeface="Open Sans"/>
              </a:rPr>
              <a:t>  Day 97</a:t>
            </a:r>
            <a:endParaRPr b="1" sz="3000">
              <a:solidFill>
                <a:schemeClr val="lt1"/>
              </a:solidFill>
            </a:endParaRPr>
          </a:p>
        </p:txBody>
      </p:sp>
      <p:sp>
        <p:nvSpPr>
          <p:cNvPr id="344" name="Google Shape;344;p26"/>
          <p:cNvSpPr txBox="1"/>
          <p:nvPr/>
        </p:nvSpPr>
        <p:spPr>
          <a:xfrm>
            <a:off x="3375275" y="7693563"/>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chemeClr val="lt1"/>
                </a:solidFill>
                <a:latin typeface="Open Sans"/>
                <a:ea typeface="Open Sans"/>
                <a:cs typeface="Open Sans"/>
                <a:sym typeface="Open Sans"/>
              </a:rPr>
              <a:t>  Day 39</a:t>
            </a:r>
            <a:endParaRPr b="1" sz="3000">
              <a:solidFill>
                <a:schemeClr val="lt1"/>
              </a:solidFill>
            </a:endParaRPr>
          </a:p>
        </p:txBody>
      </p:sp>
      <p:pic>
        <p:nvPicPr>
          <p:cNvPr id="345" name="Google Shape;345;p26"/>
          <p:cNvPicPr preferRelativeResize="0"/>
          <p:nvPr/>
        </p:nvPicPr>
        <p:blipFill>
          <a:blip r:embed="rId3">
            <a:alphaModFix/>
          </a:blip>
          <a:stretch>
            <a:fillRect/>
          </a:stretch>
        </p:blipFill>
        <p:spPr>
          <a:xfrm>
            <a:off x="11803550" y="3810000"/>
            <a:ext cx="495300" cy="704850"/>
          </a:xfrm>
          <a:prstGeom prst="rect">
            <a:avLst/>
          </a:prstGeom>
          <a:noFill/>
          <a:ln>
            <a:noFill/>
          </a:ln>
        </p:spPr>
      </p:pic>
      <p:sp>
        <p:nvSpPr>
          <p:cNvPr id="346" name="Google Shape;346;p26"/>
          <p:cNvSpPr txBox="1"/>
          <p:nvPr/>
        </p:nvSpPr>
        <p:spPr>
          <a:xfrm>
            <a:off x="11011950" y="302957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chemeClr val="lt1"/>
                </a:solidFill>
                <a:latin typeface="Open Sans"/>
                <a:ea typeface="Open Sans"/>
                <a:cs typeface="Open Sans"/>
                <a:sym typeface="Open Sans"/>
              </a:rPr>
              <a:t>  Day 656</a:t>
            </a:r>
            <a:endParaRPr b="1" sz="3000">
              <a:solidFill>
                <a:schemeClr val="lt1"/>
              </a:solidFill>
            </a:endParaRPr>
          </a:p>
        </p:txBody>
      </p:sp>
      <p:pic>
        <p:nvPicPr>
          <p:cNvPr id="347" name="Google Shape;347;p26"/>
          <p:cNvPicPr preferRelativeResize="0"/>
          <p:nvPr/>
        </p:nvPicPr>
        <p:blipFill>
          <a:blip r:embed="rId3">
            <a:alphaModFix/>
          </a:blip>
          <a:stretch>
            <a:fillRect/>
          </a:stretch>
        </p:blipFill>
        <p:spPr>
          <a:xfrm rot="10800000">
            <a:off x="14192600" y="2867525"/>
            <a:ext cx="495300" cy="704850"/>
          </a:xfrm>
          <a:prstGeom prst="rect">
            <a:avLst/>
          </a:prstGeom>
          <a:noFill/>
          <a:ln>
            <a:noFill/>
          </a:ln>
        </p:spPr>
      </p:pic>
      <p:sp>
        <p:nvSpPr>
          <p:cNvPr id="348" name="Google Shape;348;p26"/>
          <p:cNvSpPr txBox="1"/>
          <p:nvPr/>
        </p:nvSpPr>
        <p:spPr>
          <a:xfrm>
            <a:off x="13410025" y="35814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chemeClr val="lt1"/>
                </a:solidFill>
                <a:latin typeface="Open Sans"/>
                <a:ea typeface="Open Sans"/>
                <a:cs typeface="Open Sans"/>
                <a:sym typeface="Open Sans"/>
              </a:rPr>
              <a:t>  Day 725</a:t>
            </a:r>
            <a:endParaRPr b="1" sz="3000">
              <a:solidFill>
                <a:schemeClr val="lt1"/>
              </a:solidFill>
            </a:endParaRPr>
          </a:p>
        </p:txBody>
      </p:sp>
      <p:sp>
        <p:nvSpPr>
          <p:cNvPr id="349" name="Google Shape;349;p26"/>
          <p:cNvSpPr txBox="1"/>
          <p:nvPr/>
        </p:nvSpPr>
        <p:spPr>
          <a:xfrm>
            <a:off x="14706475" y="3029575"/>
            <a:ext cx="2027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chemeClr val="lt1"/>
                </a:solidFill>
                <a:latin typeface="Open Sans"/>
                <a:ea typeface="Open Sans"/>
                <a:cs typeface="Open Sans"/>
                <a:sym typeface="Open Sans"/>
              </a:rPr>
              <a:t>  Day 753</a:t>
            </a:r>
            <a:endParaRPr b="1" sz="3000">
              <a:solidFill>
                <a:schemeClr val="lt1"/>
              </a:solidFill>
            </a:endParaRPr>
          </a:p>
        </p:txBody>
      </p:sp>
      <p:sp>
        <p:nvSpPr>
          <p:cNvPr id="350" name="Google Shape;350;p26"/>
          <p:cNvSpPr txBox="1"/>
          <p:nvPr/>
        </p:nvSpPr>
        <p:spPr>
          <a:xfrm>
            <a:off x="10821650" y="71873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chemeClr val="lt1"/>
                </a:solidFill>
                <a:latin typeface="Open Sans"/>
                <a:ea typeface="Open Sans"/>
                <a:cs typeface="Open Sans"/>
                <a:sym typeface="Open Sans"/>
              </a:rPr>
              <a:t>  Day 517</a:t>
            </a:r>
            <a:endParaRPr b="1" sz="3000">
              <a:solidFill>
                <a:schemeClr val="lt1"/>
              </a:solidFill>
            </a:endParaRPr>
          </a:p>
        </p:txBody>
      </p:sp>
      <p:pic>
        <p:nvPicPr>
          <p:cNvPr id="351" name="Google Shape;351;p26"/>
          <p:cNvPicPr preferRelativeResize="0"/>
          <p:nvPr/>
        </p:nvPicPr>
        <p:blipFill>
          <a:blip r:embed="rId3">
            <a:alphaModFix/>
          </a:blip>
          <a:stretch>
            <a:fillRect/>
          </a:stretch>
        </p:blipFill>
        <p:spPr>
          <a:xfrm>
            <a:off x="7943025" y="7893000"/>
            <a:ext cx="495300" cy="704850"/>
          </a:xfrm>
          <a:prstGeom prst="rect">
            <a:avLst/>
          </a:prstGeom>
          <a:noFill/>
          <a:ln>
            <a:noFill/>
          </a:ln>
        </p:spPr>
      </p:pic>
      <p:pic>
        <p:nvPicPr>
          <p:cNvPr id="352" name="Google Shape;352;p26"/>
          <p:cNvPicPr preferRelativeResize="0"/>
          <p:nvPr/>
        </p:nvPicPr>
        <p:blipFill>
          <a:blip r:embed="rId3">
            <a:alphaModFix/>
          </a:blip>
          <a:stretch>
            <a:fillRect/>
          </a:stretch>
        </p:blipFill>
        <p:spPr>
          <a:xfrm rot="10800000">
            <a:off x="9732400" y="7052750"/>
            <a:ext cx="495300" cy="704850"/>
          </a:xfrm>
          <a:prstGeom prst="rect">
            <a:avLst/>
          </a:prstGeom>
          <a:noFill/>
          <a:ln>
            <a:noFill/>
          </a:ln>
        </p:spPr>
      </p:pic>
      <p:sp>
        <p:nvSpPr>
          <p:cNvPr id="353" name="Google Shape;353;p26"/>
          <p:cNvSpPr txBox="1"/>
          <p:nvPr/>
        </p:nvSpPr>
        <p:spPr>
          <a:xfrm>
            <a:off x="7123575" y="71873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chemeClr val="lt1"/>
                </a:solidFill>
                <a:latin typeface="Open Sans"/>
                <a:ea typeface="Open Sans"/>
                <a:cs typeface="Open Sans"/>
                <a:sym typeface="Open Sans"/>
              </a:rPr>
              <a:t>  Day 428</a:t>
            </a:r>
            <a:endParaRPr b="1" sz="3000">
              <a:solidFill>
                <a:schemeClr val="lt1"/>
              </a:solidFill>
            </a:endParaRPr>
          </a:p>
        </p:txBody>
      </p:sp>
      <p:sp>
        <p:nvSpPr>
          <p:cNvPr id="354" name="Google Shape;354;p26"/>
          <p:cNvSpPr txBox="1"/>
          <p:nvPr/>
        </p:nvSpPr>
        <p:spPr>
          <a:xfrm>
            <a:off x="8955950" y="7693563"/>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chemeClr val="lt1"/>
                </a:solidFill>
                <a:latin typeface="Open Sans"/>
                <a:ea typeface="Open Sans"/>
                <a:cs typeface="Open Sans"/>
                <a:sym typeface="Open Sans"/>
              </a:rPr>
              <a:t>  Day 432</a:t>
            </a:r>
            <a:endParaRPr b="1" sz="3000">
              <a:solidFill>
                <a:schemeClr val="lt1"/>
              </a:solidFill>
              <a:latin typeface="Open Sans"/>
              <a:ea typeface="Open Sans"/>
              <a:cs typeface="Open Sans"/>
              <a:sym typeface="Open Sans"/>
            </a:endParaRPr>
          </a:p>
        </p:txBody>
      </p:sp>
      <p:sp>
        <p:nvSpPr>
          <p:cNvPr id="355" name="Google Shape;355;p26"/>
          <p:cNvSpPr txBox="1"/>
          <p:nvPr/>
        </p:nvSpPr>
        <p:spPr>
          <a:xfrm>
            <a:off x="852875" y="4625638"/>
            <a:ext cx="2314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lt1"/>
                </a:solidFill>
                <a:latin typeface="Open Sans"/>
                <a:ea typeface="Open Sans"/>
                <a:cs typeface="Open Sans"/>
                <a:sym typeface="Open Sans"/>
              </a:rPr>
              <a:t>First Print Job</a:t>
            </a:r>
            <a:endParaRPr sz="1800">
              <a:solidFill>
                <a:schemeClr val="lt1"/>
              </a:solidFill>
              <a:latin typeface="Open Sans"/>
              <a:ea typeface="Open Sans"/>
              <a:cs typeface="Open Sans"/>
              <a:sym typeface="Open Sans"/>
            </a:endParaRPr>
          </a:p>
          <a:p>
            <a:pPr indent="0" lvl="0" marL="0" rtl="0" algn="ctr">
              <a:spcBef>
                <a:spcPts val="0"/>
              </a:spcBef>
              <a:spcAft>
                <a:spcPts val="0"/>
              </a:spcAft>
              <a:buNone/>
            </a:pPr>
            <a:r>
              <a:rPr lang="en-US" sz="1800">
                <a:solidFill>
                  <a:schemeClr val="lt1"/>
                </a:solidFill>
                <a:latin typeface="Open Sans"/>
                <a:ea typeface="Open Sans"/>
                <a:cs typeface="Open Sans"/>
                <a:sym typeface="Open Sans"/>
              </a:rPr>
              <a:t>Base: ~51K Printers</a:t>
            </a:r>
            <a:endParaRPr sz="1800">
              <a:solidFill>
                <a:schemeClr val="lt1"/>
              </a:solidFill>
              <a:latin typeface="Open Sans"/>
              <a:ea typeface="Open Sans"/>
              <a:cs typeface="Open Sans"/>
              <a:sym typeface="Open Sans"/>
            </a:endParaRPr>
          </a:p>
        </p:txBody>
      </p:sp>
      <p:sp>
        <p:nvSpPr>
          <p:cNvPr id="356" name="Google Shape;356;p26"/>
          <p:cNvSpPr txBox="1"/>
          <p:nvPr/>
        </p:nvSpPr>
        <p:spPr>
          <a:xfrm>
            <a:off x="792725" y="8674800"/>
            <a:ext cx="2587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lt1"/>
                </a:solidFill>
                <a:latin typeface="Open Sans"/>
                <a:ea typeface="Open Sans"/>
                <a:cs typeface="Open Sans"/>
                <a:sym typeface="Open Sans"/>
              </a:rPr>
              <a:t>First Print Job</a:t>
            </a:r>
            <a:endParaRPr sz="1800">
              <a:solidFill>
                <a:schemeClr val="lt1"/>
              </a:solidFill>
              <a:latin typeface="Open Sans"/>
              <a:ea typeface="Open Sans"/>
              <a:cs typeface="Open Sans"/>
              <a:sym typeface="Open Sans"/>
            </a:endParaRPr>
          </a:p>
          <a:p>
            <a:pPr indent="0" lvl="0" marL="0" rtl="0" algn="ctr">
              <a:spcBef>
                <a:spcPts val="0"/>
              </a:spcBef>
              <a:spcAft>
                <a:spcPts val="0"/>
              </a:spcAft>
              <a:buNone/>
            </a:pPr>
            <a:r>
              <a:rPr lang="en-US" sz="1800">
                <a:solidFill>
                  <a:schemeClr val="lt1"/>
                </a:solidFill>
                <a:latin typeface="Open Sans"/>
                <a:ea typeface="Open Sans"/>
                <a:cs typeface="Open Sans"/>
                <a:sym typeface="Open Sans"/>
              </a:rPr>
              <a:t>~</a:t>
            </a:r>
            <a:r>
              <a:rPr lang="en-US" sz="1800">
                <a:solidFill>
                  <a:schemeClr val="lt1"/>
                </a:solidFill>
                <a:latin typeface="Open Sans"/>
                <a:ea typeface="Open Sans"/>
                <a:cs typeface="Open Sans"/>
                <a:sym typeface="Open Sans"/>
              </a:rPr>
              <a:t>Base: </a:t>
            </a:r>
            <a:r>
              <a:rPr lang="en-US" sz="1800">
                <a:solidFill>
                  <a:schemeClr val="lt1"/>
                </a:solidFill>
                <a:latin typeface="Open Sans"/>
                <a:ea typeface="Open Sans"/>
                <a:cs typeface="Open Sans"/>
                <a:sym typeface="Open Sans"/>
              </a:rPr>
              <a:t>1.6M Printers</a:t>
            </a:r>
            <a:endParaRPr sz="1800">
              <a:solidFill>
                <a:schemeClr val="lt1"/>
              </a:solidFill>
              <a:latin typeface="Open Sans"/>
              <a:ea typeface="Open Sans"/>
              <a:cs typeface="Open Sans"/>
              <a:sym typeface="Open Sans"/>
            </a:endParaRPr>
          </a:p>
        </p:txBody>
      </p:sp>
      <p:sp>
        <p:nvSpPr>
          <p:cNvPr id="357" name="Google Shape;357;p26"/>
          <p:cNvSpPr txBox="1"/>
          <p:nvPr/>
        </p:nvSpPr>
        <p:spPr>
          <a:xfrm>
            <a:off x="5059800" y="2023138"/>
            <a:ext cx="15852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lt1"/>
                </a:solidFill>
                <a:latin typeface="Open Sans"/>
                <a:ea typeface="Open Sans"/>
                <a:cs typeface="Open Sans"/>
                <a:sym typeface="Open Sans"/>
              </a:rPr>
              <a:t>Subscribed (~8.9K, 17% of the base)</a:t>
            </a:r>
            <a:endParaRPr sz="1800">
              <a:solidFill>
                <a:schemeClr val="lt1"/>
              </a:solidFill>
              <a:latin typeface="Open Sans"/>
              <a:ea typeface="Open Sans"/>
              <a:cs typeface="Open Sans"/>
              <a:sym typeface="Open Sans"/>
            </a:endParaRPr>
          </a:p>
          <a:p>
            <a:pPr indent="0" lvl="0" marL="0" rtl="0" algn="ctr">
              <a:spcBef>
                <a:spcPts val="0"/>
              </a:spcBef>
              <a:spcAft>
                <a:spcPts val="0"/>
              </a:spcAft>
              <a:buNone/>
            </a:pPr>
            <a:r>
              <a:t/>
            </a:r>
            <a:endParaRPr sz="1800">
              <a:latin typeface="Open Sans"/>
              <a:ea typeface="Open Sans"/>
              <a:cs typeface="Open Sans"/>
              <a:sym typeface="Open Sans"/>
            </a:endParaRPr>
          </a:p>
        </p:txBody>
      </p:sp>
      <p:sp>
        <p:nvSpPr>
          <p:cNvPr id="358" name="Google Shape;358;p26"/>
          <p:cNvSpPr txBox="1"/>
          <p:nvPr/>
        </p:nvSpPr>
        <p:spPr>
          <a:xfrm>
            <a:off x="3550800" y="6122625"/>
            <a:ext cx="15852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lt1"/>
                </a:solidFill>
                <a:latin typeface="Open Sans"/>
                <a:ea typeface="Open Sans"/>
                <a:cs typeface="Open Sans"/>
                <a:sym typeface="Open Sans"/>
              </a:rPr>
              <a:t>Subscribed (~441K, 26% of the base)</a:t>
            </a:r>
            <a:endParaRPr sz="1800">
              <a:solidFill>
                <a:schemeClr val="lt1"/>
              </a:solidFill>
              <a:latin typeface="Open Sans"/>
              <a:ea typeface="Open Sans"/>
              <a:cs typeface="Open Sans"/>
              <a:sym typeface="Open Sans"/>
            </a:endParaRPr>
          </a:p>
          <a:p>
            <a:pPr indent="0" lvl="0" marL="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359" name="Google Shape;359;p26"/>
          <p:cNvSpPr txBox="1"/>
          <p:nvPr/>
        </p:nvSpPr>
        <p:spPr>
          <a:xfrm>
            <a:off x="11350100" y="4514850"/>
            <a:ext cx="17907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lt1"/>
                </a:solidFill>
                <a:latin typeface="Open Sans"/>
                <a:ea typeface="Open Sans"/>
                <a:cs typeface="Open Sans"/>
                <a:sym typeface="Open Sans"/>
              </a:rPr>
              <a:t>Unsubscribe (~1.9K, 22% of the subscribers)</a:t>
            </a:r>
            <a:endParaRPr sz="1800">
              <a:solidFill>
                <a:schemeClr val="lt1"/>
              </a:solidFill>
              <a:latin typeface="Open Sans"/>
              <a:ea typeface="Open Sans"/>
              <a:cs typeface="Open Sans"/>
              <a:sym typeface="Open Sans"/>
            </a:endParaRPr>
          </a:p>
          <a:p>
            <a:pPr indent="0" lvl="0" marL="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360" name="Google Shape;360;p26"/>
          <p:cNvSpPr txBox="1"/>
          <p:nvPr/>
        </p:nvSpPr>
        <p:spPr>
          <a:xfrm>
            <a:off x="9084700" y="5797125"/>
            <a:ext cx="17907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lt1"/>
                </a:solidFill>
                <a:latin typeface="Open Sans"/>
                <a:ea typeface="Open Sans"/>
                <a:cs typeface="Open Sans"/>
                <a:sym typeface="Open Sans"/>
              </a:rPr>
              <a:t>Unsubscribe</a:t>
            </a:r>
            <a:endParaRPr sz="1800">
              <a:solidFill>
                <a:schemeClr val="lt1"/>
              </a:solidFill>
              <a:latin typeface="Open Sans"/>
              <a:ea typeface="Open Sans"/>
              <a:cs typeface="Open Sans"/>
              <a:sym typeface="Open Sans"/>
            </a:endParaRPr>
          </a:p>
          <a:p>
            <a:pPr indent="0" lvl="0" marL="0" rtl="0" algn="ctr">
              <a:spcBef>
                <a:spcPts val="0"/>
              </a:spcBef>
              <a:spcAft>
                <a:spcPts val="0"/>
              </a:spcAft>
              <a:buNone/>
            </a:pPr>
            <a:r>
              <a:rPr lang="en-US" sz="1800">
                <a:solidFill>
                  <a:schemeClr val="lt1"/>
                </a:solidFill>
                <a:latin typeface="Open Sans"/>
                <a:ea typeface="Open Sans"/>
                <a:cs typeface="Open Sans"/>
                <a:sym typeface="Open Sans"/>
              </a:rPr>
              <a:t>(~50K, 11% of the subscribers)</a:t>
            </a:r>
            <a:endParaRPr sz="1800">
              <a:solidFill>
                <a:schemeClr val="lt1"/>
              </a:solidFill>
              <a:latin typeface="Open Sans"/>
              <a:ea typeface="Open Sans"/>
              <a:cs typeface="Open Sans"/>
              <a:sym typeface="Open Sans"/>
            </a:endParaRPr>
          </a:p>
          <a:p>
            <a:pPr indent="0" lvl="0" marL="0" rtl="0" algn="ctr">
              <a:spcBef>
                <a:spcPts val="0"/>
              </a:spcBef>
              <a:spcAft>
                <a:spcPts val="0"/>
              </a:spcAft>
              <a:buNone/>
            </a:pPr>
            <a:r>
              <a:t/>
            </a:r>
            <a:endParaRPr sz="1800">
              <a:latin typeface="Open Sans"/>
              <a:ea typeface="Open Sans"/>
              <a:cs typeface="Open Sans"/>
              <a:sym typeface="Open Sans"/>
            </a:endParaRPr>
          </a:p>
        </p:txBody>
      </p:sp>
      <p:sp>
        <p:nvSpPr>
          <p:cNvPr id="361" name="Google Shape;361;p26"/>
          <p:cNvSpPr txBox="1"/>
          <p:nvPr/>
        </p:nvSpPr>
        <p:spPr>
          <a:xfrm>
            <a:off x="7398075" y="8597850"/>
            <a:ext cx="1585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lt1"/>
                </a:solidFill>
                <a:latin typeface="Open Sans"/>
                <a:ea typeface="Open Sans"/>
                <a:cs typeface="Open Sans"/>
                <a:sym typeface="Open Sans"/>
              </a:rPr>
              <a:t>Last</a:t>
            </a:r>
            <a:r>
              <a:rPr lang="en-US" sz="1800">
                <a:solidFill>
                  <a:schemeClr val="lt1"/>
                </a:solidFill>
                <a:latin typeface="Open Sans"/>
                <a:ea typeface="Open Sans"/>
                <a:cs typeface="Open Sans"/>
                <a:sym typeface="Open Sans"/>
              </a:rPr>
              <a:t> Print Job</a:t>
            </a:r>
            <a:endParaRPr sz="1800">
              <a:solidFill>
                <a:schemeClr val="lt1"/>
              </a:solidFill>
              <a:latin typeface="Open Sans"/>
              <a:ea typeface="Open Sans"/>
              <a:cs typeface="Open Sans"/>
              <a:sym typeface="Open Sans"/>
            </a:endParaRPr>
          </a:p>
        </p:txBody>
      </p:sp>
      <p:sp>
        <p:nvSpPr>
          <p:cNvPr id="362" name="Google Shape;362;p26"/>
          <p:cNvSpPr txBox="1"/>
          <p:nvPr/>
        </p:nvSpPr>
        <p:spPr>
          <a:xfrm>
            <a:off x="13707150" y="2209200"/>
            <a:ext cx="1585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lt1"/>
                </a:solidFill>
                <a:latin typeface="Open Sans"/>
                <a:ea typeface="Open Sans"/>
                <a:cs typeface="Open Sans"/>
                <a:sym typeface="Open Sans"/>
              </a:rPr>
              <a:t>Last Print Job</a:t>
            </a:r>
            <a:endParaRPr sz="1800">
              <a:solidFill>
                <a:schemeClr val="lt1"/>
              </a:solidFill>
              <a:latin typeface="Open Sans"/>
              <a:ea typeface="Open Sans"/>
              <a:cs typeface="Open Sans"/>
              <a:sym typeface="Open Sans"/>
            </a:endParaRPr>
          </a:p>
        </p:txBody>
      </p:sp>
      <p:sp>
        <p:nvSpPr>
          <p:cNvPr id="363" name="Google Shape;363;p26"/>
          <p:cNvSpPr txBox="1"/>
          <p:nvPr/>
        </p:nvSpPr>
        <p:spPr>
          <a:xfrm>
            <a:off x="14927425" y="4466450"/>
            <a:ext cx="1585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lt1"/>
                </a:solidFill>
                <a:latin typeface="Calibri"/>
                <a:ea typeface="Calibri"/>
                <a:cs typeface="Calibri"/>
                <a:sym typeface="Calibri"/>
              </a:rPr>
              <a:t>Obsolete (~2.2K, 4%)</a:t>
            </a:r>
            <a:endParaRPr sz="1800">
              <a:solidFill>
                <a:schemeClr val="lt1"/>
              </a:solidFill>
              <a:latin typeface="Calibri"/>
              <a:ea typeface="Calibri"/>
              <a:cs typeface="Calibri"/>
              <a:sym typeface="Calibri"/>
            </a:endParaRPr>
          </a:p>
        </p:txBody>
      </p:sp>
      <p:sp>
        <p:nvSpPr>
          <p:cNvPr id="364" name="Google Shape;364;p26"/>
          <p:cNvSpPr txBox="1"/>
          <p:nvPr/>
        </p:nvSpPr>
        <p:spPr>
          <a:xfrm>
            <a:off x="11334800" y="8674800"/>
            <a:ext cx="1585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lt1"/>
                </a:solidFill>
                <a:latin typeface="Open Sans"/>
                <a:ea typeface="Open Sans"/>
                <a:cs typeface="Open Sans"/>
                <a:sym typeface="Open Sans"/>
              </a:rPr>
              <a:t>Obsolete (~57K, 33%)</a:t>
            </a:r>
            <a:endParaRPr sz="1800">
              <a:solidFill>
                <a:schemeClr val="lt1"/>
              </a:solidFill>
              <a:latin typeface="Open Sans"/>
              <a:ea typeface="Open Sans"/>
              <a:cs typeface="Open Sans"/>
              <a:sym typeface="Open Sans"/>
            </a:endParaRPr>
          </a:p>
        </p:txBody>
      </p:sp>
      <p:pic>
        <p:nvPicPr>
          <p:cNvPr id="365" name="Google Shape;365;p26"/>
          <p:cNvPicPr preferRelativeResize="0"/>
          <p:nvPr/>
        </p:nvPicPr>
        <p:blipFill>
          <a:blip r:embed="rId4">
            <a:alphaModFix/>
          </a:blip>
          <a:stretch>
            <a:fillRect/>
          </a:stretch>
        </p:blipFill>
        <p:spPr>
          <a:xfrm>
            <a:off x="14468463" y="9538500"/>
            <a:ext cx="3743325" cy="581025"/>
          </a:xfrm>
          <a:prstGeom prst="rect">
            <a:avLst/>
          </a:prstGeom>
          <a:noFill/>
          <a:ln>
            <a:noFill/>
          </a:ln>
        </p:spPr>
      </p:pic>
      <p:sp>
        <p:nvSpPr>
          <p:cNvPr id="366" name="Google Shape;366;p26"/>
          <p:cNvSpPr txBox="1"/>
          <p:nvPr/>
        </p:nvSpPr>
        <p:spPr>
          <a:xfrm>
            <a:off x="1470188" y="277500"/>
            <a:ext cx="4131000" cy="689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US" sz="4100">
                <a:solidFill>
                  <a:srgbClr val="89D9C0"/>
                </a:solidFill>
                <a:latin typeface="Open Sans Light"/>
                <a:ea typeface="Open Sans Light"/>
                <a:cs typeface="Open Sans Light"/>
                <a:sym typeface="Open Sans Light"/>
              </a:rPr>
              <a:t>Key Differences</a:t>
            </a:r>
            <a:endParaRPr/>
          </a:p>
        </p:txBody>
      </p:sp>
      <p:sp>
        <p:nvSpPr>
          <p:cNvPr id="367" name="Google Shape;367;p26"/>
          <p:cNvSpPr txBox="1"/>
          <p:nvPr/>
        </p:nvSpPr>
        <p:spPr>
          <a:xfrm>
            <a:off x="1470200" y="834500"/>
            <a:ext cx="16584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Open Sans"/>
                <a:ea typeface="Open Sans"/>
                <a:cs typeface="Open Sans"/>
                <a:sym typeface="Open Sans"/>
              </a:rPr>
              <a:t>Average lifetime of Printers purchased by </a:t>
            </a:r>
            <a:r>
              <a:rPr b="1" lang="en-US" sz="2400">
                <a:solidFill>
                  <a:schemeClr val="lt1"/>
                </a:solidFill>
                <a:latin typeface="Open Sans"/>
                <a:ea typeface="Open Sans"/>
                <a:cs typeface="Open Sans"/>
                <a:sym typeface="Open Sans"/>
              </a:rPr>
              <a:t>Home Customers</a:t>
            </a:r>
            <a:r>
              <a:rPr lang="en-US" sz="2400">
                <a:solidFill>
                  <a:schemeClr val="lt1"/>
                </a:solidFill>
                <a:latin typeface="Open Sans"/>
                <a:ea typeface="Open Sans"/>
                <a:cs typeface="Open Sans"/>
                <a:sym typeface="Open Sans"/>
              </a:rPr>
              <a:t> is </a:t>
            </a:r>
            <a:r>
              <a:rPr b="1" lang="en-US" sz="2400">
                <a:solidFill>
                  <a:srgbClr val="89D9C0"/>
                </a:solidFill>
                <a:latin typeface="Open Sans"/>
                <a:ea typeface="Open Sans"/>
                <a:cs typeface="Open Sans"/>
                <a:sym typeface="Open Sans"/>
              </a:rPr>
              <a:t>297</a:t>
            </a:r>
            <a:r>
              <a:rPr lang="en-US" sz="2400">
                <a:solidFill>
                  <a:schemeClr val="lt1"/>
                </a:solidFill>
                <a:latin typeface="Open Sans"/>
                <a:ea typeface="Open Sans"/>
                <a:cs typeface="Open Sans"/>
                <a:sym typeface="Open Sans"/>
              </a:rPr>
              <a:t> days shorter than those purchased by </a:t>
            </a:r>
            <a:r>
              <a:rPr b="1" lang="en-US" sz="2400">
                <a:solidFill>
                  <a:schemeClr val="lt1"/>
                </a:solidFill>
                <a:latin typeface="Open Sans"/>
                <a:ea typeface="Open Sans"/>
                <a:cs typeface="Open Sans"/>
                <a:sym typeface="Open Sans"/>
              </a:rPr>
              <a:t>Offices</a:t>
            </a:r>
            <a:endParaRPr b="1" sz="2400">
              <a:solidFill>
                <a:schemeClr val="lt1"/>
              </a:solidFill>
              <a:latin typeface="Open Sans"/>
              <a:ea typeface="Open Sans"/>
              <a:cs typeface="Open Sans"/>
              <a:sym typeface="Open Sans"/>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1" name="Shape 371"/>
        <p:cNvGrpSpPr/>
        <p:nvPr/>
      </p:nvGrpSpPr>
      <p:grpSpPr>
        <a:xfrm>
          <a:off x="0" y="0"/>
          <a:ext cx="0" cy="0"/>
          <a:chOff x="0" y="0"/>
          <a:chExt cx="0" cy="0"/>
        </a:xfrm>
      </p:grpSpPr>
      <p:sp>
        <p:nvSpPr>
          <p:cNvPr id="372" name="Google Shape;372;p27"/>
          <p:cNvSpPr/>
          <p:nvPr/>
        </p:nvSpPr>
        <p:spPr>
          <a:xfrm>
            <a:off x="9051634" y="4681835"/>
            <a:ext cx="1848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5400" u="none" cap="none" strike="noStrike">
              <a:solidFill>
                <a:schemeClr val="accent1"/>
              </a:solidFill>
              <a:latin typeface="Calibri"/>
              <a:ea typeface="Calibri"/>
              <a:cs typeface="Calibri"/>
              <a:sym typeface="Calibri"/>
            </a:endParaRPr>
          </a:p>
        </p:txBody>
      </p:sp>
      <p:sp>
        <p:nvSpPr>
          <p:cNvPr id="373" name="Google Shape;373;p27"/>
          <p:cNvSpPr txBox="1"/>
          <p:nvPr/>
        </p:nvSpPr>
        <p:spPr>
          <a:xfrm>
            <a:off x="1714500" y="2329950"/>
            <a:ext cx="10694700" cy="347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700">
                <a:solidFill>
                  <a:schemeClr val="dk1"/>
                </a:solidFill>
                <a:latin typeface="Teko"/>
                <a:ea typeface="Teko"/>
                <a:cs typeface="Teko"/>
                <a:sym typeface="Teko"/>
              </a:rPr>
              <a:t>Segmentation &amp;</a:t>
            </a:r>
            <a:endParaRPr sz="10700">
              <a:solidFill>
                <a:schemeClr val="dk1"/>
              </a:solidFill>
              <a:latin typeface="Teko"/>
              <a:ea typeface="Teko"/>
              <a:cs typeface="Teko"/>
              <a:sym typeface="Teko"/>
            </a:endParaRPr>
          </a:p>
          <a:p>
            <a:pPr indent="0" lvl="0" marL="0" rtl="0" algn="l">
              <a:spcBef>
                <a:spcPts val="0"/>
              </a:spcBef>
              <a:spcAft>
                <a:spcPts val="0"/>
              </a:spcAft>
              <a:buNone/>
            </a:pPr>
            <a:r>
              <a:rPr lang="en-US" sz="10700">
                <a:solidFill>
                  <a:schemeClr val="dk1"/>
                </a:solidFill>
                <a:latin typeface="Teko"/>
                <a:ea typeface="Teko"/>
                <a:cs typeface="Teko"/>
                <a:sym typeface="Teko"/>
              </a:rPr>
              <a:t>Recommendations</a:t>
            </a:r>
            <a:endParaRPr sz="10700">
              <a:solidFill>
                <a:schemeClr val="dk1"/>
              </a:solidFill>
              <a:latin typeface="Teko"/>
              <a:ea typeface="Teko"/>
              <a:cs typeface="Teko"/>
              <a:sym typeface="Tek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28"/>
          <p:cNvPicPr preferRelativeResize="0"/>
          <p:nvPr/>
        </p:nvPicPr>
        <p:blipFill>
          <a:blip r:embed="rId3">
            <a:alphaModFix amt="60000"/>
          </a:blip>
          <a:stretch>
            <a:fillRect/>
          </a:stretch>
        </p:blipFill>
        <p:spPr>
          <a:xfrm>
            <a:off x="0" y="0"/>
            <a:ext cx="18288002" cy="10287000"/>
          </a:xfrm>
          <a:prstGeom prst="rect">
            <a:avLst/>
          </a:prstGeom>
          <a:noFill/>
          <a:ln>
            <a:noFill/>
          </a:ln>
          <a:effectLst>
            <a:outerShdw blurRad="57150" rotWithShape="0" algn="bl" dir="5400000" dist="19050">
              <a:srgbClr val="000000">
                <a:alpha val="50000"/>
              </a:srgbClr>
            </a:outerShdw>
          </a:effectLst>
        </p:spPr>
      </p:pic>
      <p:sp>
        <p:nvSpPr>
          <p:cNvPr id="380" name="Google Shape;380;p28"/>
          <p:cNvSpPr txBox="1"/>
          <p:nvPr/>
        </p:nvSpPr>
        <p:spPr>
          <a:xfrm>
            <a:off x="1714500" y="2329950"/>
            <a:ext cx="10694700" cy="347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700">
                <a:solidFill>
                  <a:schemeClr val="dk1"/>
                </a:solidFill>
                <a:latin typeface="Teko"/>
                <a:ea typeface="Teko"/>
                <a:cs typeface="Teko"/>
                <a:sym typeface="Teko"/>
              </a:rPr>
              <a:t>Segmentation &amp;</a:t>
            </a:r>
            <a:endParaRPr sz="10700">
              <a:solidFill>
                <a:schemeClr val="dk1"/>
              </a:solidFill>
              <a:latin typeface="Teko"/>
              <a:ea typeface="Teko"/>
              <a:cs typeface="Teko"/>
              <a:sym typeface="Teko"/>
            </a:endParaRPr>
          </a:p>
          <a:p>
            <a:pPr indent="0" lvl="0" marL="0" rtl="0" algn="l">
              <a:spcBef>
                <a:spcPts val="0"/>
              </a:spcBef>
              <a:spcAft>
                <a:spcPts val="0"/>
              </a:spcAft>
              <a:buNone/>
            </a:pPr>
            <a:r>
              <a:rPr lang="en-US" sz="10700">
                <a:solidFill>
                  <a:schemeClr val="dk1"/>
                </a:solidFill>
                <a:latin typeface="Teko"/>
                <a:ea typeface="Teko"/>
                <a:cs typeface="Teko"/>
                <a:sym typeface="Teko"/>
              </a:rPr>
              <a:t>Recommendations</a:t>
            </a:r>
            <a:endParaRPr sz="10700">
              <a:solidFill>
                <a:schemeClr val="dk1"/>
              </a:solidFill>
              <a:latin typeface="Teko"/>
              <a:ea typeface="Teko"/>
              <a:cs typeface="Teko"/>
              <a:sym typeface="Tek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3434"/>
        </a:solidFill>
      </p:bgPr>
    </p:bg>
    <p:spTree>
      <p:nvGrpSpPr>
        <p:cNvPr id="384" name="Shape 384"/>
        <p:cNvGrpSpPr/>
        <p:nvPr/>
      </p:nvGrpSpPr>
      <p:grpSpPr>
        <a:xfrm>
          <a:off x="0" y="0"/>
          <a:ext cx="0" cy="0"/>
          <a:chOff x="0" y="0"/>
          <a:chExt cx="0" cy="0"/>
        </a:xfrm>
      </p:grpSpPr>
      <p:grpSp>
        <p:nvGrpSpPr>
          <p:cNvPr id="385" name="Google Shape;385;p29"/>
          <p:cNvGrpSpPr/>
          <p:nvPr/>
        </p:nvGrpSpPr>
        <p:grpSpPr>
          <a:xfrm>
            <a:off x="1088231" y="542925"/>
            <a:ext cx="3936156" cy="514350"/>
            <a:chOff x="0" y="0"/>
            <a:chExt cx="3305" cy="432"/>
          </a:xfrm>
        </p:grpSpPr>
        <p:sp>
          <p:nvSpPr>
            <p:cNvPr id="386" name="Google Shape;386;p29"/>
            <p:cNvSpPr txBox="1"/>
            <p:nvPr/>
          </p:nvSpPr>
          <p:spPr>
            <a:xfrm>
              <a:off x="0" y="0"/>
              <a:ext cx="2100" cy="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3000"/>
                <a:buFont typeface="Open Sans"/>
                <a:buNone/>
              </a:pPr>
              <a:r>
                <a:t/>
              </a:r>
              <a:endParaRPr sz="1100"/>
            </a:p>
          </p:txBody>
        </p:sp>
        <p:sp>
          <p:nvSpPr>
            <p:cNvPr id="387" name="Google Shape;387;p29"/>
            <p:cNvSpPr txBox="1"/>
            <p:nvPr/>
          </p:nvSpPr>
          <p:spPr>
            <a:xfrm>
              <a:off x="5" y="432"/>
              <a:ext cx="3300" cy="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300"/>
                <a:buFont typeface="Open Sans Light"/>
                <a:buNone/>
              </a:pPr>
              <a:r>
                <a:t/>
              </a:r>
              <a:endParaRPr sz="1100"/>
            </a:p>
          </p:txBody>
        </p:sp>
      </p:grpSp>
      <p:sp>
        <p:nvSpPr>
          <p:cNvPr id="388" name="Google Shape;388;p29"/>
          <p:cNvSpPr txBox="1"/>
          <p:nvPr/>
        </p:nvSpPr>
        <p:spPr>
          <a:xfrm>
            <a:off x="1113225" y="1864175"/>
            <a:ext cx="6323400" cy="3293700"/>
          </a:xfrm>
          <a:prstGeom prst="rect">
            <a:avLst/>
          </a:prstGeom>
          <a:solidFill>
            <a:srgbClr val="3690E2">
              <a:alpha val="29409"/>
            </a:srgbClr>
          </a:solidFill>
          <a:ln cap="flat" cmpd="sng" w="25400">
            <a:solidFill>
              <a:srgbClr val="1A1A1A">
                <a:alpha val="29409"/>
              </a:srgbClr>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389" name="Google Shape;389;p29"/>
          <p:cNvSpPr txBox="1"/>
          <p:nvPr/>
        </p:nvSpPr>
        <p:spPr>
          <a:xfrm>
            <a:off x="1112044" y="5314950"/>
            <a:ext cx="6327000" cy="3589800"/>
          </a:xfrm>
          <a:prstGeom prst="rect">
            <a:avLst/>
          </a:prstGeom>
          <a:solidFill>
            <a:srgbClr val="19C38F">
              <a:alpha val="29409"/>
            </a:srgbClr>
          </a:solidFill>
          <a:ln cap="flat" cmpd="sng" w="25400">
            <a:solidFill>
              <a:srgbClr val="1A1A1A">
                <a:alpha val="29409"/>
              </a:srgbClr>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390" name="Google Shape;390;p29"/>
          <p:cNvSpPr txBox="1"/>
          <p:nvPr/>
        </p:nvSpPr>
        <p:spPr>
          <a:xfrm>
            <a:off x="10866825" y="5310147"/>
            <a:ext cx="6323400" cy="3589800"/>
          </a:xfrm>
          <a:prstGeom prst="rect">
            <a:avLst/>
          </a:prstGeom>
          <a:solidFill>
            <a:srgbClr val="1E364F">
              <a:alpha val="29409"/>
            </a:srgbClr>
          </a:solidFill>
          <a:ln cap="flat" cmpd="sng" w="25400">
            <a:solidFill>
              <a:srgbClr val="1A1A1A">
                <a:alpha val="29409"/>
              </a:srgbClr>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391" name="Google Shape;391;p29"/>
          <p:cNvSpPr txBox="1"/>
          <p:nvPr/>
        </p:nvSpPr>
        <p:spPr>
          <a:xfrm>
            <a:off x="10857300" y="1864176"/>
            <a:ext cx="6324600" cy="3288900"/>
          </a:xfrm>
          <a:prstGeom prst="rect">
            <a:avLst/>
          </a:prstGeom>
          <a:solidFill>
            <a:srgbClr val="618292">
              <a:alpha val="29409"/>
            </a:srgbClr>
          </a:solidFill>
          <a:ln cap="flat" cmpd="sng" w="25400">
            <a:solidFill>
              <a:srgbClr val="1A1A1A">
                <a:alpha val="29409"/>
              </a:srgbClr>
            </a:solidFill>
            <a:prstDash val="solid"/>
            <a:miter lim="800000"/>
            <a:headEnd len="sm" w="sm" type="none"/>
            <a:tailEnd len="sm" w="sm" type="none"/>
          </a:ln>
        </p:spPr>
        <p:txBody>
          <a:bodyPr anchorCtr="0" anchor="t" bIns="0" lIns="0" spcFirstLastPara="1" rIns="0" wrap="square" tIns="0">
            <a:noAutofit/>
          </a:bodyPr>
          <a:lstStyle/>
          <a:p>
            <a:pPr indent="0" lvl="0" marL="457200" rtl="0" algn="l">
              <a:lnSpc>
                <a:spcPct val="115000"/>
              </a:lnSpc>
              <a:spcBef>
                <a:spcPts val="0"/>
              </a:spcBef>
              <a:spcAft>
                <a:spcPts val="0"/>
              </a:spcAft>
              <a:buNone/>
            </a:pPr>
            <a:r>
              <a:t/>
            </a:r>
            <a:endParaRPr sz="1200">
              <a:solidFill>
                <a:srgbClr val="D1D5DB"/>
              </a:solidFill>
              <a:latin typeface="Roboto"/>
              <a:ea typeface="Roboto"/>
              <a:cs typeface="Roboto"/>
              <a:sym typeface="Roboto"/>
            </a:endParaRPr>
          </a:p>
        </p:txBody>
      </p:sp>
      <p:sp>
        <p:nvSpPr>
          <p:cNvPr id="392" name="Google Shape;392;p29"/>
          <p:cNvSpPr txBox="1"/>
          <p:nvPr/>
        </p:nvSpPr>
        <p:spPr>
          <a:xfrm>
            <a:off x="1452565" y="1943813"/>
            <a:ext cx="3571800" cy="11907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Clr>
                <a:srgbClr val="FFFFFF"/>
              </a:buClr>
              <a:buSzPts val="3600"/>
              <a:buFont typeface="Open Sans Light"/>
              <a:buNone/>
            </a:pPr>
            <a:r>
              <a:rPr lang="en-US" sz="3600">
                <a:solidFill>
                  <a:srgbClr val="FFFFFF"/>
                </a:solidFill>
                <a:latin typeface="Open Sans Light"/>
                <a:ea typeface="Open Sans Light"/>
                <a:cs typeface="Open Sans Light"/>
                <a:sym typeface="Open Sans Light"/>
              </a:rPr>
              <a:t>Cluster 1</a:t>
            </a:r>
            <a:endParaRPr sz="1100"/>
          </a:p>
        </p:txBody>
      </p:sp>
      <p:sp>
        <p:nvSpPr>
          <p:cNvPr id="393" name="Google Shape;393;p29"/>
          <p:cNvSpPr txBox="1"/>
          <p:nvPr/>
        </p:nvSpPr>
        <p:spPr>
          <a:xfrm>
            <a:off x="1608200" y="2946575"/>
            <a:ext cx="5383200" cy="1896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t/>
            </a:r>
            <a:endParaRPr sz="1700">
              <a:solidFill>
                <a:srgbClr val="D1D5DB"/>
              </a:solidFill>
              <a:latin typeface="Open Sans"/>
              <a:ea typeface="Open Sans"/>
              <a:cs typeface="Open Sans"/>
              <a:sym typeface="Open Sans"/>
            </a:endParaRPr>
          </a:p>
          <a:p>
            <a:pPr indent="-336550" lvl="0" marL="457200" rtl="0" algn="l">
              <a:lnSpc>
                <a:spcPct val="115000"/>
              </a:lnSpc>
              <a:spcBef>
                <a:spcPts val="0"/>
              </a:spcBef>
              <a:spcAft>
                <a:spcPts val="0"/>
              </a:spcAft>
              <a:buClr>
                <a:srgbClr val="D1D5DB"/>
              </a:buClr>
              <a:buSzPts val="1700"/>
              <a:buFont typeface="Open Sans"/>
              <a:buChar char="●"/>
            </a:pPr>
            <a:r>
              <a:rPr lang="en-US" sz="1700">
                <a:solidFill>
                  <a:srgbClr val="D1D5DB"/>
                </a:solidFill>
                <a:latin typeface="Open Sans"/>
                <a:ea typeface="Open Sans"/>
                <a:cs typeface="Open Sans"/>
                <a:sym typeface="Open Sans"/>
              </a:rPr>
              <a:t>Low purchases and low AMPV</a:t>
            </a:r>
            <a:endParaRPr sz="1700">
              <a:solidFill>
                <a:srgbClr val="D1D5DB"/>
              </a:solidFill>
              <a:latin typeface="Open Sans"/>
              <a:ea typeface="Open Sans"/>
              <a:cs typeface="Open Sans"/>
              <a:sym typeface="Open Sans"/>
            </a:endParaRPr>
          </a:p>
          <a:p>
            <a:pPr indent="-355600" lvl="0" marL="457200" rtl="0" algn="l">
              <a:lnSpc>
                <a:spcPct val="115000"/>
              </a:lnSpc>
              <a:spcBef>
                <a:spcPts val="0"/>
              </a:spcBef>
              <a:spcAft>
                <a:spcPts val="0"/>
              </a:spcAft>
              <a:buClr>
                <a:srgbClr val="D1D5DB"/>
              </a:buClr>
              <a:buSzPts val="2000"/>
              <a:buFont typeface="Open Sans"/>
              <a:buChar char="●"/>
            </a:pPr>
            <a:r>
              <a:rPr b="1" lang="en-US" sz="2000">
                <a:solidFill>
                  <a:srgbClr val="D1D5DB"/>
                </a:solidFill>
                <a:latin typeface="Open Sans"/>
                <a:ea typeface="Open Sans"/>
                <a:cs typeface="Open Sans"/>
                <a:sym typeface="Open Sans"/>
              </a:rPr>
              <a:t>Occasional printer usage</a:t>
            </a:r>
            <a:endParaRPr b="1" sz="2000">
              <a:solidFill>
                <a:srgbClr val="D1D5DB"/>
              </a:solidFill>
              <a:latin typeface="Open Sans"/>
              <a:ea typeface="Open Sans"/>
              <a:cs typeface="Open Sans"/>
              <a:sym typeface="Open Sans"/>
            </a:endParaRPr>
          </a:p>
          <a:p>
            <a:pPr indent="-336550" lvl="0" marL="457200" rtl="0" algn="l">
              <a:lnSpc>
                <a:spcPct val="115000"/>
              </a:lnSpc>
              <a:spcBef>
                <a:spcPts val="0"/>
              </a:spcBef>
              <a:spcAft>
                <a:spcPts val="0"/>
              </a:spcAft>
              <a:buClr>
                <a:srgbClr val="D1D5DB"/>
              </a:buClr>
              <a:buSzPts val="1700"/>
              <a:buFont typeface="Open Sans"/>
              <a:buChar char="●"/>
            </a:pPr>
            <a:r>
              <a:rPr lang="en-US" sz="1700">
                <a:solidFill>
                  <a:srgbClr val="D1D5DB"/>
                </a:solidFill>
                <a:latin typeface="Open Sans"/>
                <a:ea typeface="Open Sans"/>
                <a:cs typeface="Open Sans"/>
                <a:sym typeface="Open Sans"/>
              </a:rPr>
              <a:t>Less likely to subscribe to HP's ink service</a:t>
            </a:r>
            <a:endParaRPr sz="1700">
              <a:solidFill>
                <a:srgbClr val="D1D5DB"/>
              </a:solidFill>
              <a:latin typeface="Open Sans"/>
              <a:ea typeface="Open Sans"/>
              <a:cs typeface="Open Sans"/>
              <a:sym typeface="Open Sans"/>
            </a:endParaRPr>
          </a:p>
          <a:p>
            <a:pPr indent="-336550" lvl="0" marL="457200" rtl="0" algn="l">
              <a:lnSpc>
                <a:spcPct val="115000"/>
              </a:lnSpc>
              <a:spcBef>
                <a:spcPts val="0"/>
              </a:spcBef>
              <a:spcAft>
                <a:spcPts val="0"/>
              </a:spcAft>
              <a:buClr>
                <a:srgbClr val="D1D5DB"/>
              </a:buClr>
              <a:buSzPts val="1700"/>
              <a:buFont typeface="Open Sans"/>
              <a:buChar char="●"/>
            </a:pPr>
            <a:r>
              <a:rPr lang="en-US" sz="1700">
                <a:solidFill>
                  <a:srgbClr val="D1D5DB"/>
                </a:solidFill>
                <a:latin typeface="Open Sans"/>
                <a:ea typeface="Open Sans"/>
                <a:cs typeface="Open Sans"/>
                <a:sym typeface="Open Sans"/>
              </a:rPr>
              <a:t>Short customer lifetime</a:t>
            </a:r>
            <a:endParaRPr sz="1700">
              <a:solidFill>
                <a:srgbClr val="D1D5DB"/>
              </a:solidFill>
              <a:latin typeface="Open Sans"/>
              <a:ea typeface="Open Sans"/>
              <a:cs typeface="Open Sans"/>
              <a:sym typeface="Open Sans"/>
            </a:endParaRPr>
          </a:p>
          <a:p>
            <a:pPr indent="-336550" lvl="0" marL="457200" rtl="0" algn="l">
              <a:lnSpc>
                <a:spcPct val="115000"/>
              </a:lnSpc>
              <a:spcBef>
                <a:spcPts val="0"/>
              </a:spcBef>
              <a:spcAft>
                <a:spcPts val="0"/>
              </a:spcAft>
              <a:buClr>
                <a:srgbClr val="D1D5DB"/>
              </a:buClr>
              <a:buSzPts val="1700"/>
              <a:buFont typeface="Open Sans"/>
              <a:buChar char="●"/>
            </a:pPr>
            <a:r>
              <a:rPr lang="en-US" sz="1700">
                <a:solidFill>
                  <a:srgbClr val="D1D5DB"/>
                </a:solidFill>
                <a:latin typeface="Open Sans"/>
                <a:ea typeface="Open Sans"/>
                <a:cs typeface="Open Sans"/>
                <a:sym typeface="Open Sans"/>
              </a:rPr>
              <a:t>Low ink usage,  small portion being HP ink</a:t>
            </a:r>
            <a:endParaRPr sz="1700">
              <a:solidFill>
                <a:srgbClr val="D1D5DB"/>
              </a:solidFill>
              <a:latin typeface="Open Sans"/>
              <a:ea typeface="Open Sans"/>
              <a:cs typeface="Open Sans"/>
              <a:sym typeface="Open Sans"/>
            </a:endParaRPr>
          </a:p>
        </p:txBody>
      </p:sp>
      <p:sp>
        <p:nvSpPr>
          <p:cNvPr id="394" name="Google Shape;394;p29"/>
          <p:cNvSpPr txBox="1"/>
          <p:nvPr/>
        </p:nvSpPr>
        <p:spPr>
          <a:xfrm>
            <a:off x="1270400" y="5469713"/>
            <a:ext cx="3571800" cy="11907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Font typeface="Open Sans Light"/>
              <a:buNone/>
            </a:pPr>
            <a:r>
              <a:rPr lang="en-US" sz="3600">
                <a:solidFill>
                  <a:schemeClr val="lt1"/>
                </a:solidFill>
                <a:latin typeface="Open Sans Light"/>
                <a:ea typeface="Open Sans Light"/>
                <a:cs typeface="Open Sans Light"/>
                <a:sym typeface="Open Sans Light"/>
              </a:rPr>
              <a:t>Cluster 3</a:t>
            </a:r>
            <a:endParaRPr sz="3600">
              <a:solidFill>
                <a:srgbClr val="FFFFFF"/>
              </a:solidFill>
              <a:latin typeface="Open Sans Light"/>
              <a:ea typeface="Open Sans Light"/>
              <a:cs typeface="Open Sans Light"/>
              <a:sym typeface="Open Sans Light"/>
            </a:endParaRPr>
          </a:p>
        </p:txBody>
      </p:sp>
      <p:sp>
        <p:nvSpPr>
          <p:cNvPr id="395" name="Google Shape;395;p29"/>
          <p:cNvSpPr txBox="1"/>
          <p:nvPr/>
        </p:nvSpPr>
        <p:spPr>
          <a:xfrm>
            <a:off x="3419475" y="6972300"/>
            <a:ext cx="3571800" cy="876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1600"/>
              <a:buFont typeface="Open Sans Light"/>
              <a:buNone/>
            </a:pPr>
            <a:r>
              <a:t/>
            </a:r>
            <a:endParaRPr sz="1100"/>
          </a:p>
        </p:txBody>
      </p:sp>
      <p:sp>
        <p:nvSpPr>
          <p:cNvPr id="396" name="Google Shape;396;p29"/>
          <p:cNvSpPr/>
          <p:nvPr/>
        </p:nvSpPr>
        <p:spPr>
          <a:xfrm>
            <a:off x="11620500" y="4057650"/>
            <a:ext cx="61938" cy="61938"/>
          </a:xfrm>
          <a:custGeom>
            <a:rect b="b" l="l" r="r" t="t"/>
            <a:pathLst>
              <a:path extrusionOk="0" h="21600" w="21600">
                <a:moveTo>
                  <a:pt x="19938" y="0"/>
                </a:moveTo>
                <a:cubicBezTo>
                  <a:pt x="8944" y="0"/>
                  <a:pt x="0" y="8942"/>
                  <a:pt x="0" y="19938"/>
                </a:cubicBezTo>
                <a:cubicBezTo>
                  <a:pt x="0" y="20855"/>
                  <a:pt x="743" y="21600"/>
                  <a:pt x="1662" y="21600"/>
                </a:cubicBezTo>
                <a:cubicBezTo>
                  <a:pt x="2580" y="21600"/>
                  <a:pt x="3323" y="20855"/>
                  <a:pt x="3323" y="19938"/>
                </a:cubicBezTo>
                <a:cubicBezTo>
                  <a:pt x="3323" y="10777"/>
                  <a:pt x="10777" y="3323"/>
                  <a:pt x="19938" y="3323"/>
                </a:cubicBezTo>
                <a:cubicBezTo>
                  <a:pt x="20857" y="3323"/>
                  <a:pt x="21600" y="2578"/>
                  <a:pt x="21600" y="1662"/>
                </a:cubicBezTo>
                <a:cubicBezTo>
                  <a:pt x="21600" y="745"/>
                  <a:pt x="20857" y="0"/>
                  <a:pt x="19938" y="0"/>
                </a:cubicBezTo>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397" name="Google Shape;397;p29"/>
          <p:cNvSpPr txBox="1"/>
          <p:nvPr/>
        </p:nvSpPr>
        <p:spPr>
          <a:xfrm>
            <a:off x="11288100" y="1943825"/>
            <a:ext cx="3691800" cy="10296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Font typeface="Open Sans Light"/>
              <a:buNone/>
            </a:pPr>
            <a:r>
              <a:rPr lang="en-US" sz="3600">
                <a:solidFill>
                  <a:schemeClr val="lt1"/>
                </a:solidFill>
                <a:latin typeface="Open Sans Light"/>
                <a:ea typeface="Open Sans Light"/>
                <a:cs typeface="Open Sans Light"/>
                <a:sym typeface="Open Sans Light"/>
              </a:rPr>
              <a:t>Cluster 2</a:t>
            </a:r>
            <a:endParaRPr sz="3600">
              <a:solidFill>
                <a:srgbClr val="FFFFFF"/>
              </a:solidFill>
              <a:latin typeface="Open Sans Light"/>
              <a:ea typeface="Open Sans Light"/>
              <a:cs typeface="Open Sans Light"/>
              <a:sym typeface="Open Sans Light"/>
            </a:endParaRPr>
          </a:p>
        </p:txBody>
      </p:sp>
      <p:sp>
        <p:nvSpPr>
          <p:cNvPr id="398" name="Google Shape;398;p29"/>
          <p:cNvSpPr txBox="1"/>
          <p:nvPr/>
        </p:nvSpPr>
        <p:spPr>
          <a:xfrm>
            <a:off x="10998850" y="5383988"/>
            <a:ext cx="3571800" cy="11907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Font typeface="Open Sans Light"/>
              <a:buNone/>
            </a:pPr>
            <a:r>
              <a:rPr lang="en-US" sz="3600">
                <a:solidFill>
                  <a:schemeClr val="lt1"/>
                </a:solidFill>
                <a:latin typeface="Open Sans Light"/>
                <a:ea typeface="Open Sans Light"/>
                <a:cs typeface="Open Sans Light"/>
                <a:sym typeface="Open Sans Light"/>
              </a:rPr>
              <a:t>Cluster 4</a:t>
            </a:r>
            <a:endParaRPr sz="3600">
              <a:solidFill>
                <a:srgbClr val="FFFFFF"/>
              </a:solidFill>
              <a:latin typeface="Open Sans Light"/>
              <a:ea typeface="Open Sans Light"/>
              <a:cs typeface="Open Sans Light"/>
              <a:sym typeface="Open Sans Light"/>
            </a:endParaRPr>
          </a:p>
        </p:txBody>
      </p:sp>
      <p:sp>
        <p:nvSpPr>
          <p:cNvPr id="399" name="Google Shape;399;p29"/>
          <p:cNvSpPr/>
          <p:nvPr/>
        </p:nvSpPr>
        <p:spPr>
          <a:xfrm rot="5400000">
            <a:off x="12961144" y="5306484"/>
            <a:ext cx="135600" cy="93000"/>
          </a:xfrm>
          <a:prstGeom prst="triangle">
            <a:avLst>
              <a:gd fmla="val 50000" name="adj"/>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400" name="Google Shape;400;p29"/>
          <p:cNvSpPr txBox="1"/>
          <p:nvPr/>
        </p:nvSpPr>
        <p:spPr>
          <a:xfrm>
            <a:off x="627475" y="542925"/>
            <a:ext cx="8203500" cy="461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3000"/>
              <a:buFont typeface="Open Sans"/>
              <a:buNone/>
            </a:pPr>
            <a:r>
              <a:rPr b="1" lang="en-US" sz="3000">
                <a:solidFill>
                  <a:srgbClr val="89D9C0"/>
                </a:solidFill>
                <a:latin typeface="Open Sans"/>
                <a:ea typeface="Open Sans"/>
                <a:cs typeface="Open Sans"/>
                <a:sym typeface="Open Sans"/>
              </a:rPr>
              <a:t>    </a:t>
            </a:r>
            <a:r>
              <a:rPr b="1" lang="en-US" sz="3000">
                <a:solidFill>
                  <a:srgbClr val="89D9C0"/>
                </a:solidFill>
                <a:latin typeface="Open Sans"/>
                <a:ea typeface="Open Sans"/>
                <a:cs typeface="Open Sans"/>
                <a:sym typeface="Open Sans"/>
              </a:rPr>
              <a:t>Customer Segmentation by </a:t>
            </a:r>
            <a:r>
              <a:rPr b="1" lang="en-US" sz="3000">
                <a:solidFill>
                  <a:srgbClr val="E06666"/>
                </a:solidFill>
                <a:latin typeface="Open Sans"/>
                <a:ea typeface="Open Sans"/>
                <a:cs typeface="Open Sans"/>
                <a:sym typeface="Open Sans"/>
              </a:rPr>
              <a:t>Usage</a:t>
            </a:r>
            <a:endParaRPr sz="1100">
              <a:solidFill>
                <a:srgbClr val="E06666"/>
              </a:solidFill>
            </a:endParaRPr>
          </a:p>
        </p:txBody>
      </p:sp>
      <p:sp>
        <p:nvSpPr>
          <p:cNvPr id="401" name="Google Shape;401;p29"/>
          <p:cNvSpPr txBox="1"/>
          <p:nvPr/>
        </p:nvSpPr>
        <p:spPr>
          <a:xfrm>
            <a:off x="1046875" y="1059275"/>
            <a:ext cx="16134900" cy="3540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300"/>
              <a:buFont typeface="Open Sans Light"/>
              <a:buNone/>
            </a:pPr>
            <a:r>
              <a:rPr lang="en-US" sz="2300">
                <a:solidFill>
                  <a:srgbClr val="89D9C0"/>
                </a:solidFill>
                <a:latin typeface="Open Sans Light"/>
                <a:ea typeface="Open Sans Light"/>
                <a:cs typeface="Open Sans Light"/>
                <a:sym typeface="Open Sans Light"/>
              </a:rPr>
              <a:t>Cluster 2 is the high revenue generating cluster while Cluster 4 has low end customers</a:t>
            </a:r>
            <a:endParaRPr sz="1100">
              <a:solidFill>
                <a:srgbClr val="89D9C0"/>
              </a:solidFill>
            </a:endParaRPr>
          </a:p>
        </p:txBody>
      </p:sp>
      <p:sp>
        <p:nvSpPr>
          <p:cNvPr id="402" name="Google Shape;402;p29"/>
          <p:cNvSpPr txBox="1"/>
          <p:nvPr/>
        </p:nvSpPr>
        <p:spPr>
          <a:xfrm>
            <a:off x="11288100" y="2636975"/>
            <a:ext cx="5819100" cy="25161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t/>
            </a:r>
            <a:endParaRPr sz="1700">
              <a:solidFill>
                <a:srgbClr val="D1D5DB"/>
              </a:solidFill>
              <a:latin typeface="Open Sans"/>
              <a:ea typeface="Open Sans"/>
              <a:cs typeface="Open Sans"/>
              <a:sym typeface="Open Sans"/>
            </a:endParaRPr>
          </a:p>
          <a:p>
            <a:pPr indent="-336550" lvl="0" marL="457200" rtl="0" algn="l">
              <a:lnSpc>
                <a:spcPct val="115000"/>
              </a:lnSpc>
              <a:spcBef>
                <a:spcPts val="0"/>
              </a:spcBef>
              <a:spcAft>
                <a:spcPts val="0"/>
              </a:spcAft>
              <a:buClr>
                <a:srgbClr val="D1D5DB"/>
              </a:buClr>
              <a:buSzPts val="1700"/>
              <a:buFont typeface="Open Sans"/>
              <a:buChar char="●"/>
            </a:pPr>
            <a:r>
              <a:rPr lang="en-US" sz="1700">
                <a:solidFill>
                  <a:srgbClr val="D1D5DB"/>
                </a:solidFill>
                <a:latin typeface="Open Sans"/>
                <a:ea typeface="Open Sans"/>
                <a:cs typeface="Open Sans"/>
                <a:sym typeface="Open Sans"/>
              </a:rPr>
              <a:t>High purchases and high AMPV</a:t>
            </a:r>
            <a:endParaRPr sz="1700">
              <a:solidFill>
                <a:srgbClr val="D1D5DB"/>
              </a:solidFill>
              <a:latin typeface="Open Sans"/>
              <a:ea typeface="Open Sans"/>
              <a:cs typeface="Open Sans"/>
              <a:sym typeface="Open Sans"/>
            </a:endParaRPr>
          </a:p>
          <a:p>
            <a:pPr indent="-355600" lvl="0" marL="457200" rtl="0" algn="l">
              <a:lnSpc>
                <a:spcPct val="115000"/>
              </a:lnSpc>
              <a:spcBef>
                <a:spcPts val="0"/>
              </a:spcBef>
              <a:spcAft>
                <a:spcPts val="0"/>
              </a:spcAft>
              <a:buClr>
                <a:srgbClr val="D1D5DB"/>
              </a:buClr>
              <a:buSzPts val="2000"/>
              <a:buFont typeface="Open Sans"/>
              <a:buChar char="●"/>
            </a:pPr>
            <a:r>
              <a:rPr b="1" lang="en-US" sz="2000">
                <a:solidFill>
                  <a:srgbClr val="D1D5DB"/>
                </a:solidFill>
                <a:latin typeface="Open Sans"/>
                <a:ea typeface="Open Sans"/>
                <a:cs typeface="Open Sans"/>
                <a:sym typeface="Open Sans"/>
              </a:rPr>
              <a:t>Frequent printer usage</a:t>
            </a:r>
            <a:endParaRPr b="1" sz="2000">
              <a:solidFill>
                <a:srgbClr val="D1D5DB"/>
              </a:solidFill>
              <a:latin typeface="Open Sans"/>
              <a:ea typeface="Open Sans"/>
              <a:cs typeface="Open Sans"/>
              <a:sym typeface="Open Sans"/>
            </a:endParaRPr>
          </a:p>
          <a:p>
            <a:pPr indent="-336550" lvl="0" marL="457200" rtl="0" algn="l">
              <a:lnSpc>
                <a:spcPct val="115000"/>
              </a:lnSpc>
              <a:spcBef>
                <a:spcPts val="0"/>
              </a:spcBef>
              <a:spcAft>
                <a:spcPts val="0"/>
              </a:spcAft>
              <a:buClr>
                <a:srgbClr val="D1D5DB"/>
              </a:buClr>
              <a:buSzPts val="1700"/>
              <a:buFont typeface="Open Sans"/>
              <a:buChar char="●"/>
            </a:pPr>
            <a:r>
              <a:rPr lang="en-US" sz="1700">
                <a:solidFill>
                  <a:srgbClr val="D1D5DB"/>
                </a:solidFill>
                <a:latin typeface="Open Sans"/>
                <a:ea typeface="Open Sans"/>
                <a:cs typeface="Open Sans"/>
                <a:sym typeface="Open Sans"/>
              </a:rPr>
              <a:t>More likely to subscribe to HP's ink service</a:t>
            </a:r>
            <a:endParaRPr sz="1700">
              <a:solidFill>
                <a:srgbClr val="D1D5DB"/>
              </a:solidFill>
              <a:latin typeface="Open Sans"/>
              <a:ea typeface="Open Sans"/>
              <a:cs typeface="Open Sans"/>
              <a:sym typeface="Open Sans"/>
            </a:endParaRPr>
          </a:p>
          <a:p>
            <a:pPr indent="-336550" lvl="0" marL="457200" rtl="0" algn="l">
              <a:lnSpc>
                <a:spcPct val="115000"/>
              </a:lnSpc>
              <a:spcBef>
                <a:spcPts val="0"/>
              </a:spcBef>
              <a:spcAft>
                <a:spcPts val="0"/>
              </a:spcAft>
              <a:buClr>
                <a:srgbClr val="D1D5DB"/>
              </a:buClr>
              <a:buSzPts val="1700"/>
              <a:buFont typeface="Open Sans"/>
              <a:buChar char="●"/>
            </a:pPr>
            <a:r>
              <a:rPr lang="en-US" sz="1700">
                <a:solidFill>
                  <a:srgbClr val="D1D5DB"/>
                </a:solidFill>
                <a:latin typeface="Open Sans"/>
                <a:ea typeface="Open Sans"/>
                <a:cs typeface="Open Sans"/>
                <a:sym typeface="Open Sans"/>
              </a:rPr>
              <a:t>Long customer lifetime</a:t>
            </a:r>
            <a:endParaRPr sz="1700">
              <a:solidFill>
                <a:srgbClr val="D1D5DB"/>
              </a:solidFill>
              <a:latin typeface="Open Sans"/>
              <a:ea typeface="Open Sans"/>
              <a:cs typeface="Open Sans"/>
              <a:sym typeface="Open Sans"/>
            </a:endParaRPr>
          </a:p>
          <a:p>
            <a:pPr indent="-336550" lvl="0" marL="457200" rtl="0" algn="l">
              <a:lnSpc>
                <a:spcPct val="115000"/>
              </a:lnSpc>
              <a:spcBef>
                <a:spcPts val="0"/>
              </a:spcBef>
              <a:spcAft>
                <a:spcPts val="0"/>
              </a:spcAft>
              <a:buClr>
                <a:srgbClr val="D1D5DB"/>
              </a:buClr>
              <a:buSzPts val="1700"/>
              <a:buFont typeface="Open Sans"/>
              <a:buChar char="●"/>
            </a:pPr>
            <a:r>
              <a:rPr lang="en-US" sz="1700">
                <a:solidFill>
                  <a:srgbClr val="D1D5DB"/>
                </a:solidFill>
                <a:latin typeface="Open Sans"/>
                <a:ea typeface="Open Sans"/>
                <a:cs typeface="Open Sans"/>
                <a:sym typeface="Open Sans"/>
              </a:rPr>
              <a:t>High ink usage, majority being HP ink</a:t>
            </a:r>
            <a:endParaRPr sz="1700">
              <a:solidFill>
                <a:srgbClr val="D1D5DB"/>
              </a:solidFill>
              <a:latin typeface="Open Sans"/>
              <a:ea typeface="Open Sans"/>
              <a:cs typeface="Open Sans"/>
              <a:sym typeface="Open Sans"/>
            </a:endParaRPr>
          </a:p>
          <a:p>
            <a:pPr indent="-336550" lvl="0" marL="457200" rtl="0" algn="l">
              <a:lnSpc>
                <a:spcPct val="115000"/>
              </a:lnSpc>
              <a:spcBef>
                <a:spcPts val="0"/>
              </a:spcBef>
              <a:spcAft>
                <a:spcPts val="0"/>
              </a:spcAft>
              <a:buClr>
                <a:srgbClr val="D1D5DB"/>
              </a:buClr>
              <a:buSzPts val="1700"/>
              <a:buFont typeface="Open Sans"/>
              <a:buChar char="●"/>
            </a:pPr>
            <a:r>
              <a:rPr lang="en-US" sz="1700">
                <a:solidFill>
                  <a:srgbClr val="D1D5DB"/>
                </a:solidFill>
                <a:latin typeface="Open Sans"/>
                <a:ea typeface="Open Sans"/>
                <a:cs typeface="Open Sans"/>
                <a:sym typeface="Open Sans"/>
              </a:rPr>
              <a:t>Tend to use more color ink compared to other clusters</a:t>
            </a:r>
            <a:endParaRPr sz="1900">
              <a:solidFill>
                <a:srgbClr val="D1D5DB"/>
              </a:solidFill>
              <a:latin typeface="Open Sans"/>
              <a:ea typeface="Open Sans"/>
              <a:cs typeface="Open Sans"/>
              <a:sym typeface="Open Sans"/>
            </a:endParaRPr>
          </a:p>
        </p:txBody>
      </p:sp>
      <p:sp>
        <p:nvSpPr>
          <p:cNvPr id="403" name="Google Shape;403;p29"/>
          <p:cNvSpPr txBox="1"/>
          <p:nvPr/>
        </p:nvSpPr>
        <p:spPr>
          <a:xfrm>
            <a:off x="1452575" y="6617725"/>
            <a:ext cx="5383200" cy="1896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t/>
            </a:r>
            <a:endParaRPr sz="1700">
              <a:solidFill>
                <a:srgbClr val="D1D5DB"/>
              </a:solidFill>
              <a:latin typeface="Open Sans"/>
              <a:ea typeface="Open Sans"/>
              <a:cs typeface="Open Sans"/>
              <a:sym typeface="Open Sans"/>
            </a:endParaRPr>
          </a:p>
          <a:p>
            <a:pPr indent="-336550" lvl="0" marL="457200" rtl="0" algn="l">
              <a:lnSpc>
                <a:spcPct val="115000"/>
              </a:lnSpc>
              <a:spcBef>
                <a:spcPts val="0"/>
              </a:spcBef>
              <a:spcAft>
                <a:spcPts val="0"/>
              </a:spcAft>
              <a:buClr>
                <a:srgbClr val="D1D5DB"/>
              </a:buClr>
              <a:buSzPts val="1700"/>
              <a:buFont typeface="Open Sans"/>
              <a:buChar char="●"/>
            </a:pPr>
            <a:r>
              <a:rPr lang="en-US" sz="1700">
                <a:solidFill>
                  <a:srgbClr val="D1D5DB"/>
                </a:solidFill>
                <a:latin typeface="Open Sans"/>
                <a:ea typeface="Open Sans"/>
                <a:cs typeface="Open Sans"/>
                <a:sym typeface="Open Sans"/>
              </a:rPr>
              <a:t>Moderate </a:t>
            </a:r>
            <a:r>
              <a:rPr lang="en-US" sz="1700">
                <a:solidFill>
                  <a:srgbClr val="D1D5DB"/>
                </a:solidFill>
                <a:latin typeface="Open Sans"/>
                <a:ea typeface="Open Sans"/>
                <a:cs typeface="Open Sans"/>
                <a:sym typeface="Open Sans"/>
              </a:rPr>
              <a:t>purchases </a:t>
            </a:r>
            <a:r>
              <a:rPr lang="en-US" sz="1700">
                <a:solidFill>
                  <a:srgbClr val="D1D5DB"/>
                </a:solidFill>
                <a:latin typeface="Open Sans"/>
                <a:ea typeface="Open Sans"/>
                <a:cs typeface="Open Sans"/>
                <a:sym typeface="Open Sans"/>
              </a:rPr>
              <a:t>and moderate AMPV</a:t>
            </a:r>
            <a:endParaRPr sz="1700">
              <a:solidFill>
                <a:srgbClr val="D1D5DB"/>
              </a:solidFill>
              <a:latin typeface="Open Sans"/>
              <a:ea typeface="Open Sans"/>
              <a:cs typeface="Open Sans"/>
              <a:sym typeface="Open Sans"/>
            </a:endParaRPr>
          </a:p>
          <a:p>
            <a:pPr indent="-355600" lvl="0" marL="457200" rtl="0" algn="l">
              <a:lnSpc>
                <a:spcPct val="115000"/>
              </a:lnSpc>
              <a:spcBef>
                <a:spcPts val="0"/>
              </a:spcBef>
              <a:spcAft>
                <a:spcPts val="0"/>
              </a:spcAft>
              <a:buClr>
                <a:srgbClr val="D1D5DB"/>
              </a:buClr>
              <a:buSzPts val="2000"/>
              <a:buFont typeface="Open Sans"/>
              <a:buChar char="●"/>
            </a:pPr>
            <a:r>
              <a:rPr b="1" lang="en-US" sz="2000">
                <a:solidFill>
                  <a:srgbClr val="D1D5DB"/>
                </a:solidFill>
                <a:latin typeface="Open Sans"/>
                <a:ea typeface="Open Sans"/>
                <a:cs typeface="Open Sans"/>
                <a:sym typeface="Open Sans"/>
              </a:rPr>
              <a:t>Moderate printer usage</a:t>
            </a:r>
            <a:endParaRPr b="1" sz="2000">
              <a:solidFill>
                <a:srgbClr val="D1D5DB"/>
              </a:solidFill>
              <a:latin typeface="Open Sans"/>
              <a:ea typeface="Open Sans"/>
              <a:cs typeface="Open Sans"/>
              <a:sym typeface="Open Sans"/>
            </a:endParaRPr>
          </a:p>
          <a:p>
            <a:pPr indent="-336550" lvl="0" marL="457200" rtl="0" algn="l">
              <a:lnSpc>
                <a:spcPct val="115000"/>
              </a:lnSpc>
              <a:spcBef>
                <a:spcPts val="0"/>
              </a:spcBef>
              <a:spcAft>
                <a:spcPts val="0"/>
              </a:spcAft>
              <a:buClr>
                <a:srgbClr val="D1D5DB"/>
              </a:buClr>
              <a:buSzPts val="1700"/>
              <a:buFont typeface="Open Sans"/>
              <a:buChar char="●"/>
            </a:pPr>
            <a:r>
              <a:rPr lang="en-US" sz="1700">
                <a:solidFill>
                  <a:srgbClr val="D1D5DB"/>
                </a:solidFill>
                <a:latin typeface="Open Sans"/>
                <a:ea typeface="Open Sans"/>
                <a:cs typeface="Open Sans"/>
                <a:sym typeface="Open Sans"/>
              </a:rPr>
              <a:t>Somewhat likely to subscribe to HP's ink service</a:t>
            </a:r>
            <a:endParaRPr sz="1700">
              <a:solidFill>
                <a:srgbClr val="D1D5DB"/>
              </a:solidFill>
              <a:latin typeface="Open Sans"/>
              <a:ea typeface="Open Sans"/>
              <a:cs typeface="Open Sans"/>
              <a:sym typeface="Open Sans"/>
            </a:endParaRPr>
          </a:p>
          <a:p>
            <a:pPr indent="-336550" lvl="0" marL="457200" rtl="0" algn="l">
              <a:lnSpc>
                <a:spcPct val="115000"/>
              </a:lnSpc>
              <a:spcBef>
                <a:spcPts val="0"/>
              </a:spcBef>
              <a:spcAft>
                <a:spcPts val="0"/>
              </a:spcAft>
              <a:buClr>
                <a:srgbClr val="D1D5DB"/>
              </a:buClr>
              <a:buSzPts val="1700"/>
              <a:buFont typeface="Open Sans"/>
              <a:buChar char="●"/>
            </a:pPr>
            <a:r>
              <a:rPr lang="en-US" sz="1700">
                <a:solidFill>
                  <a:srgbClr val="D1D5DB"/>
                </a:solidFill>
                <a:latin typeface="Open Sans"/>
                <a:ea typeface="Open Sans"/>
                <a:cs typeface="Open Sans"/>
                <a:sym typeface="Open Sans"/>
              </a:rPr>
              <a:t>Relatively long customer lifetime</a:t>
            </a:r>
            <a:endParaRPr sz="1700">
              <a:solidFill>
                <a:srgbClr val="D1D5DB"/>
              </a:solidFill>
              <a:latin typeface="Open Sans"/>
              <a:ea typeface="Open Sans"/>
              <a:cs typeface="Open Sans"/>
              <a:sym typeface="Open Sans"/>
            </a:endParaRPr>
          </a:p>
          <a:p>
            <a:pPr indent="-336550" lvl="0" marL="457200" rtl="0" algn="l">
              <a:lnSpc>
                <a:spcPct val="115000"/>
              </a:lnSpc>
              <a:spcBef>
                <a:spcPts val="0"/>
              </a:spcBef>
              <a:spcAft>
                <a:spcPts val="0"/>
              </a:spcAft>
              <a:buClr>
                <a:srgbClr val="D1D5DB"/>
              </a:buClr>
              <a:buSzPts val="1700"/>
              <a:buFont typeface="Open Sans"/>
              <a:buChar char="●"/>
            </a:pPr>
            <a:r>
              <a:rPr lang="en-US" sz="1700">
                <a:solidFill>
                  <a:srgbClr val="D1D5DB"/>
                </a:solidFill>
                <a:latin typeface="Open Sans"/>
                <a:ea typeface="Open Sans"/>
                <a:cs typeface="Open Sans"/>
                <a:sym typeface="Open Sans"/>
              </a:rPr>
              <a:t>Moderate ink usage,  most being HP ink</a:t>
            </a:r>
            <a:endParaRPr sz="1700">
              <a:solidFill>
                <a:srgbClr val="D1D5DB"/>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D1D5DB"/>
              </a:solidFill>
              <a:latin typeface="Open Sans"/>
              <a:ea typeface="Open Sans"/>
              <a:cs typeface="Open Sans"/>
              <a:sym typeface="Open Sans"/>
            </a:endParaRPr>
          </a:p>
        </p:txBody>
      </p:sp>
      <p:sp>
        <p:nvSpPr>
          <p:cNvPr id="404" name="Google Shape;404;p29"/>
          <p:cNvSpPr txBox="1"/>
          <p:nvPr/>
        </p:nvSpPr>
        <p:spPr>
          <a:xfrm>
            <a:off x="11288225" y="6660425"/>
            <a:ext cx="5667600" cy="1896900"/>
          </a:xfrm>
          <a:prstGeom prst="rect">
            <a:avLst/>
          </a:prstGeom>
          <a:noFill/>
          <a:ln>
            <a:noFill/>
          </a:ln>
        </p:spPr>
        <p:txBody>
          <a:bodyPr anchorCtr="0" anchor="ctr" bIns="0" lIns="0" spcFirstLastPara="1" rIns="0" wrap="square" tIns="0">
            <a:noAutofit/>
          </a:bodyPr>
          <a:lstStyle/>
          <a:p>
            <a:pPr indent="-336550" lvl="0" marL="457200" rtl="0" algn="l">
              <a:lnSpc>
                <a:spcPct val="115000"/>
              </a:lnSpc>
              <a:spcBef>
                <a:spcPts val="0"/>
              </a:spcBef>
              <a:spcAft>
                <a:spcPts val="0"/>
              </a:spcAft>
              <a:buClr>
                <a:srgbClr val="D1D5DB"/>
              </a:buClr>
              <a:buSzPts val="1700"/>
              <a:buFont typeface="Open Sans"/>
              <a:buChar char="●"/>
            </a:pPr>
            <a:r>
              <a:rPr lang="en-US" sz="1700">
                <a:solidFill>
                  <a:srgbClr val="D1D5DB"/>
                </a:solidFill>
                <a:latin typeface="Open Sans"/>
                <a:ea typeface="Open Sans"/>
                <a:cs typeface="Open Sans"/>
                <a:sym typeface="Open Sans"/>
              </a:rPr>
              <a:t>Low </a:t>
            </a:r>
            <a:r>
              <a:rPr lang="en-US" sz="1700">
                <a:solidFill>
                  <a:srgbClr val="D1D5DB"/>
                </a:solidFill>
                <a:latin typeface="Open Sans"/>
                <a:ea typeface="Open Sans"/>
                <a:cs typeface="Open Sans"/>
                <a:sym typeface="Open Sans"/>
              </a:rPr>
              <a:t>purchases</a:t>
            </a:r>
            <a:r>
              <a:rPr lang="en-US" sz="1700">
                <a:solidFill>
                  <a:srgbClr val="D1D5DB"/>
                </a:solidFill>
                <a:latin typeface="Open Sans"/>
                <a:ea typeface="Open Sans"/>
                <a:cs typeface="Open Sans"/>
                <a:sym typeface="Open Sans"/>
              </a:rPr>
              <a:t> and low AMPV</a:t>
            </a:r>
            <a:endParaRPr sz="1700">
              <a:solidFill>
                <a:srgbClr val="D1D5DB"/>
              </a:solidFill>
              <a:latin typeface="Open Sans"/>
              <a:ea typeface="Open Sans"/>
              <a:cs typeface="Open Sans"/>
              <a:sym typeface="Open Sans"/>
            </a:endParaRPr>
          </a:p>
          <a:p>
            <a:pPr indent="-355600" lvl="0" marL="457200" rtl="0" algn="l">
              <a:lnSpc>
                <a:spcPct val="115000"/>
              </a:lnSpc>
              <a:spcBef>
                <a:spcPts val="0"/>
              </a:spcBef>
              <a:spcAft>
                <a:spcPts val="0"/>
              </a:spcAft>
              <a:buClr>
                <a:srgbClr val="D1D5DB"/>
              </a:buClr>
              <a:buSzPts val="2000"/>
              <a:buFont typeface="Open Sans"/>
              <a:buChar char="●"/>
            </a:pPr>
            <a:r>
              <a:rPr b="1" lang="en-US" sz="2000">
                <a:solidFill>
                  <a:srgbClr val="D1D5DB"/>
                </a:solidFill>
                <a:latin typeface="Open Sans"/>
                <a:ea typeface="Open Sans"/>
                <a:cs typeface="Open Sans"/>
                <a:sym typeface="Open Sans"/>
              </a:rPr>
              <a:t>Infrequent printer usage</a:t>
            </a:r>
            <a:endParaRPr b="1" sz="2000">
              <a:solidFill>
                <a:srgbClr val="D1D5DB"/>
              </a:solidFill>
              <a:latin typeface="Open Sans"/>
              <a:ea typeface="Open Sans"/>
              <a:cs typeface="Open Sans"/>
              <a:sym typeface="Open Sans"/>
            </a:endParaRPr>
          </a:p>
          <a:p>
            <a:pPr indent="-336550" lvl="0" marL="457200" rtl="0" algn="l">
              <a:lnSpc>
                <a:spcPct val="115000"/>
              </a:lnSpc>
              <a:spcBef>
                <a:spcPts val="0"/>
              </a:spcBef>
              <a:spcAft>
                <a:spcPts val="0"/>
              </a:spcAft>
              <a:buClr>
                <a:srgbClr val="D1D5DB"/>
              </a:buClr>
              <a:buSzPts val="1700"/>
              <a:buFont typeface="Open Sans"/>
              <a:buChar char="●"/>
            </a:pPr>
            <a:r>
              <a:rPr lang="en-US" sz="1700">
                <a:solidFill>
                  <a:srgbClr val="D1D5DB"/>
                </a:solidFill>
                <a:latin typeface="Open Sans"/>
                <a:ea typeface="Open Sans"/>
                <a:cs typeface="Open Sans"/>
                <a:sym typeface="Open Sans"/>
              </a:rPr>
              <a:t>Least likely to subscribe to HP's ink service</a:t>
            </a:r>
            <a:endParaRPr sz="1700">
              <a:solidFill>
                <a:srgbClr val="D1D5DB"/>
              </a:solidFill>
              <a:latin typeface="Open Sans"/>
              <a:ea typeface="Open Sans"/>
              <a:cs typeface="Open Sans"/>
              <a:sym typeface="Open Sans"/>
            </a:endParaRPr>
          </a:p>
          <a:p>
            <a:pPr indent="-336550" lvl="0" marL="457200" rtl="0" algn="l">
              <a:lnSpc>
                <a:spcPct val="115000"/>
              </a:lnSpc>
              <a:spcBef>
                <a:spcPts val="0"/>
              </a:spcBef>
              <a:spcAft>
                <a:spcPts val="0"/>
              </a:spcAft>
              <a:buClr>
                <a:srgbClr val="D1D5DB"/>
              </a:buClr>
              <a:buSzPts val="1700"/>
              <a:buFont typeface="Open Sans"/>
              <a:buChar char="●"/>
            </a:pPr>
            <a:r>
              <a:rPr lang="en-US" sz="1700">
                <a:solidFill>
                  <a:srgbClr val="D1D5DB"/>
                </a:solidFill>
                <a:latin typeface="Open Sans"/>
                <a:ea typeface="Open Sans"/>
                <a:cs typeface="Open Sans"/>
                <a:sym typeface="Open Sans"/>
              </a:rPr>
              <a:t>Short customer lifetime</a:t>
            </a:r>
            <a:endParaRPr sz="1700">
              <a:solidFill>
                <a:srgbClr val="D1D5DB"/>
              </a:solidFill>
              <a:latin typeface="Open Sans"/>
              <a:ea typeface="Open Sans"/>
              <a:cs typeface="Open Sans"/>
              <a:sym typeface="Open Sans"/>
            </a:endParaRPr>
          </a:p>
          <a:p>
            <a:pPr indent="-336550" lvl="0" marL="457200" rtl="0" algn="l">
              <a:lnSpc>
                <a:spcPct val="115000"/>
              </a:lnSpc>
              <a:spcBef>
                <a:spcPts val="0"/>
              </a:spcBef>
              <a:spcAft>
                <a:spcPts val="0"/>
              </a:spcAft>
              <a:buClr>
                <a:srgbClr val="D1D5DB"/>
              </a:buClr>
              <a:buSzPts val="1700"/>
              <a:buFont typeface="Open Sans"/>
              <a:buChar char="●"/>
            </a:pPr>
            <a:r>
              <a:rPr lang="en-US" sz="1700">
                <a:solidFill>
                  <a:srgbClr val="D1D5DB"/>
                </a:solidFill>
                <a:latin typeface="Open Sans"/>
                <a:ea typeface="Open Sans"/>
                <a:cs typeface="Open Sans"/>
                <a:sym typeface="Open Sans"/>
              </a:rPr>
              <a:t>Low ink usage, small portion being HP ink.</a:t>
            </a:r>
            <a:endParaRPr sz="1700">
              <a:solidFill>
                <a:srgbClr val="D1D5DB"/>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600">
              <a:solidFill>
                <a:srgbClr val="D1D5DB"/>
              </a:solidFill>
              <a:latin typeface="Open Sans"/>
              <a:ea typeface="Open Sans"/>
              <a:cs typeface="Open Sans"/>
              <a:sym typeface="Open Sans"/>
            </a:endParaRPr>
          </a:p>
        </p:txBody>
      </p:sp>
      <p:sp>
        <p:nvSpPr>
          <p:cNvPr id="405" name="Google Shape;405;p29"/>
          <p:cNvSpPr txBox="1"/>
          <p:nvPr/>
        </p:nvSpPr>
        <p:spPr>
          <a:xfrm>
            <a:off x="4422200" y="2042975"/>
            <a:ext cx="1676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200">
                <a:solidFill>
                  <a:srgbClr val="807AB8"/>
                </a:solidFill>
                <a:latin typeface="Open Sans Light"/>
                <a:ea typeface="Open Sans Light"/>
                <a:cs typeface="Open Sans Light"/>
                <a:sym typeface="Open Sans Light"/>
              </a:rPr>
              <a:t>~ 1M</a:t>
            </a:r>
            <a:endParaRPr sz="1100">
              <a:solidFill>
                <a:schemeClr val="dk1"/>
              </a:solidFill>
            </a:endParaRPr>
          </a:p>
        </p:txBody>
      </p:sp>
      <p:sp>
        <p:nvSpPr>
          <p:cNvPr id="406" name="Google Shape;406;p29"/>
          <p:cNvSpPr txBox="1"/>
          <p:nvPr/>
        </p:nvSpPr>
        <p:spPr>
          <a:xfrm>
            <a:off x="4422200" y="5649438"/>
            <a:ext cx="2027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200">
                <a:solidFill>
                  <a:srgbClr val="807AB8"/>
                </a:solidFill>
                <a:latin typeface="Open Sans Light"/>
                <a:ea typeface="Open Sans Light"/>
                <a:cs typeface="Open Sans Light"/>
                <a:sym typeface="Open Sans Light"/>
              </a:rPr>
              <a:t>~</a:t>
            </a:r>
            <a:r>
              <a:rPr lang="en-US" sz="4200">
                <a:solidFill>
                  <a:srgbClr val="807AB8"/>
                </a:solidFill>
                <a:latin typeface="Open Sans Light"/>
                <a:ea typeface="Open Sans Light"/>
                <a:cs typeface="Open Sans Light"/>
                <a:sym typeface="Open Sans Light"/>
              </a:rPr>
              <a:t> 200K</a:t>
            </a:r>
            <a:endParaRPr sz="1100">
              <a:solidFill>
                <a:schemeClr val="dk1"/>
              </a:solidFill>
            </a:endParaRPr>
          </a:p>
        </p:txBody>
      </p:sp>
      <p:sp>
        <p:nvSpPr>
          <p:cNvPr id="407" name="Google Shape;407;p29"/>
          <p:cNvSpPr txBox="1"/>
          <p:nvPr/>
        </p:nvSpPr>
        <p:spPr>
          <a:xfrm>
            <a:off x="14670225" y="2042963"/>
            <a:ext cx="2027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200">
                <a:solidFill>
                  <a:srgbClr val="807AB8"/>
                </a:solidFill>
                <a:latin typeface="Open Sans Light"/>
                <a:ea typeface="Open Sans Light"/>
                <a:cs typeface="Open Sans Light"/>
                <a:sym typeface="Open Sans Light"/>
              </a:rPr>
              <a:t>~</a:t>
            </a:r>
            <a:r>
              <a:rPr lang="en-US" sz="4200">
                <a:solidFill>
                  <a:srgbClr val="807AB8"/>
                </a:solidFill>
                <a:latin typeface="Open Sans Light"/>
                <a:ea typeface="Open Sans Light"/>
                <a:cs typeface="Open Sans Light"/>
                <a:sym typeface="Open Sans Light"/>
              </a:rPr>
              <a:t> 100K</a:t>
            </a:r>
            <a:endParaRPr sz="1100">
              <a:solidFill>
                <a:schemeClr val="dk1"/>
              </a:solidFill>
            </a:endParaRPr>
          </a:p>
        </p:txBody>
      </p:sp>
      <p:sp>
        <p:nvSpPr>
          <p:cNvPr id="408" name="Google Shape;408;p29"/>
          <p:cNvSpPr txBox="1"/>
          <p:nvPr/>
        </p:nvSpPr>
        <p:spPr>
          <a:xfrm>
            <a:off x="14670225" y="5563688"/>
            <a:ext cx="2027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200">
                <a:solidFill>
                  <a:srgbClr val="807AB8"/>
                </a:solidFill>
                <a:latin typeface="Open Sans Light"/>
                <a:ea typeface="Open Sans Light"/>
                <a:cs typeface="Open Sans Light"/>
                <a:sym typeface="Open Sans Light"/>
              </a:rPr>
              <a:t>~</a:t>
            </a:r>
            <a:r>
              <a:rPr lang="en-US" sz="4200">
                <a:solidFill>
                  <a:srgbClr val="807AB8"/>
                </a:solidFill>
                <a:latin typeface="Open Sans Light"/>
                <a:ea typeface="Open Sans Light"/>
                <a:cs typeface="Open Sans Light"/>
                <a:sym typeface="Open Sans Light"/>
              </a:rPr>
              <a:t> 500K</a:t>
            </a:r>
            <a:endParaRPr sz="1100">
              <a:solidFill>
                <a:schemeClr val="dk1"/>
              </a:solidFill>
            </a:endParaRPr>
          </a:p>
        </p:txBody>
      </p:sp>
      <p:pic>
        <p:nvPicPr>
          <p:cNvPr id="409" name="Google Shape;409;p29"/>
          <p:cNvPicPr preferRelativeResize="0"/>
          <p:nvPr/>
        </p:nvPicPr>
        <p:blipFill>
          <a:blip r:embed="rId3">
            <a:alphaModFix/>
          </a:blip>
          <a:stretch>
            <a:fillRect/>
          </a:stretch>
        </p:blipFill>
        <p:spPr>
          <a:xfrm>
            <a:off x="14468463" y="9538500"/>
            <a:ext cx="3743325" cy="581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88">
                                            <p:txEl>
                                              <p:pRg end="0" st="0"/>
                                            </p:txEl>
                                          </p:spTgt>
                                        </p:tgtEl>
                                        <p:attrNameLst>
                                          <p:attrName>style.visibility</p:attrName>
                                        </p:attrNameLst>
                                      </p:cBhvr>
                                      <p:to>
                                        <p:strVal val="visible"/>
                                      </p:to>
                                    </p:set>
                                    <p:anim calcmode="lin" valueType="num">
                                      <p:cBhvr additive="base">
                                        <p:cTn dur="2500"/>
                                        <p:tgtEl>
                                          <p:spTgt spid="388">
                                            <p:txEl>
                                              <p:pRg end="0" st="0"/>
                                            </p:txEl>
                                          </p:spTgt>
                                        </p:tgtEl>
                                        <p:attrNameLst>
                                          <p:attrName>ppt_w</p:attrName>
                                        </p:attrNameLst>
                                      </p:cBhvr>
                                      <p:tavLst>
                                        <p:tav fmla="" tm="0">
                                          <p:val>
                                            <p:strVal val="0"/>
                                          </p:val>
                                        </p:tav>
                                        <p:tav fmla="" tm="100000">
                                          <p:val>
                                            <p:strVal val="#ppt_w"/>
                                          </p:val>
                                        </p:tav>
                                      </p:tavLst>
                                    </p:anim>
                                    <p:anim calcmode="lin" valueType="num">
                                      <p:cBhvr additive="base">
                                        <p:cTn dur="2500"/>
                                        <p:tgtEl>
                                          <p:spTgt spid="388">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xit" presetID="2" presetSubtype="8">
                                  <p:stCondLst>
                                    <p:cond delay="0"/>
                                  </p:stCondLst>
                                  <p:childTnLst>
                                    <p:anim calcmode="lin" valueType="num">
                                      <p:cBhvr additive="base">
                                        <p:cTn dur="1000"/>
                                        <p:tgtEl>
                                          <p:spTgt spid="388">
                                            <p:txEl>
                                              <p:pRg end="0" st="0"/>
                                            </p:txEl>
                                          </p:spTgt>
                                        </p:tgtEl>
                                        <p:attrNameLst>
                                          <p:attrName>ppt_x</p:attrName>
                                        </p:attrNameLst>
                                      </p:cBhvr>
                                      <p:tavLst>
                                        <p:tav fmla="" tm="0">
                                          <p:val>
                                            <p:strVal val="#ppt_x"/>
                                          </p:val>
                                        </p:tav>
                                        <p:tav fmla="" tm="100000">
                                          <p:val>
                                            <p:strVal val="#ppt_x-1"/>
                                          </p:val>
                                        </p:tav>
                                      </p:tavLst>
                                    </p:anim>
                                    <p:set>
                                      <p:cBhvr>
                                        <p:cTn dur="1" fill="hold">
                                          <p:stCondLst>
                                            <p:cond delay="1000"/>
                                          </p:stCondLst>
                                        </p:cTn>
                                        <p:tgtEl>
                                          <p:spTgt spid="388">
                                            <p:txEl>
                                              <p:pRg end="0" st="0"/>
                                            </p:txEl>
                                          </p:spTgt>
                                        </p:tgtEl>
                                        <p:attrNameLst>
                                          <p:attrName>style.visibility</p:attrName>
                                        </p:attrNameLst>
                                      </p:cBhvr>
                                      <p:to>
                                        <p:strVal val="hidden"/>
                                      </p:to>
                                    </p:set>
                                  </p:childTnLst>
                                </p:cTn>
                              </p:par>
                            </p:childTnLst>
                          </p:cTn>
                        </p:par>
                        <p:par>
                          <p:cTn fill="hold">
                            <p:stCondLst>
                              <p:cond delay="3500"/>
                            </p:stCondLst>
                            <p:childTnLst>
                              <p:par>
                                <p:cTn fill="hold" nodeType="afterEffect" presetClass="exit" presetID="2" presetSubtype="8">
                                  <p:stCondLst>
                                    <p:cond delay="0"/>
                                  </p:stCondLst>
                                  <p:childTnLst>
                                    <p:anim calcmode="lin" valueType="num">
                                      <p:cBhvr additive="base">
                                        <p:cTn dur="3500"/>
                                        <p:tgtEl>
                                          <p:spTgt spid="388">
                                            <p:txEl>
                                              <p:pRg end="0" st="0"/>
                                            </p:txEl>
                                          </p:spTgt>
                                        </p:tgtEl>
                                        <p:attrNameLst>
                                          <p:attrName>ppt_x</p:attrName>
                                        </p:attrNameLst>
                                      </p:cBhvr>
                                      <p:tavLst>
                                        <p:tav fmla="" tm="0">
                                          <p:val>
                                            <p:strVal val="#ppt_x"/>
                                          </p:val>
                                        </p:tav>
                                        <p:tav fmla="" tm="100000">
                                          <p:val>
                                            <p:strVal val="#ppt_x-1"/>
                                          </p:val>
                                        </p:tav>
                                      </p:tavLst>
                                    </p:anim>
                                    <p:set>
                                      <p:cBhvr>
                                        <p:cTn dur="1" fill="hold">
                                          <p:stCondLst>
                                            <p:cond delay="3500"/>
                                          </p:stCondLst>
                                        </p:cTn>
                                        <p:tgtEl>
                                          <p:spTgt spid="388">
                                            <p:txEl>
                                              <p:pRg end="0" st="0"/>
                                            </p:txEl>
                                          </p:spTgt>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childTnLst>
                          </p:cTn>
                        </p:par>
                        <p:par>
                          <p:cTn fill="hold">
                            <p:stCondLst>
                              <p:cond delay="7000"/>
                            </p:stCondLst>
                            <p:childTnLst>
                              <p:par>
                                <p:cTn fill="hold" nodeType="afterEffect" presetClass="exit" presetID="2" presetSubtype="2">
                                  <p:stCondLst>
                                    <p:cond delay="0"/>
                                  </p:stCondLst>
                                  <p:childTnLst>
                                    <p:anim calcmode="lin" valueType="num">
                                      <p:cBhvr additive="base">
                                        <p:cTn dur="1000"/>
                                        <p:tgtEl>
                                          <p:spTgt spid="388">
                                            <p:txEl>
                                              <p:pRg end="0" st="0"/>
                                            </p:txEl>
                                          </p:spTgt>
                                        </p:tgtEl>
                                        <p:attrNameLst>
                                          <p:attrName>ppt_x</p:attrName>
                                        </p:attrNameLst>
                                      </p:cBhvr>
                                      <p:tavLst>
                                        <p:tav fmla="" tm="0">
                                          <p:val>
                                            <p:strVal val="#ppt_x"/>
                                          </p:val>
                                        </p:tav>
                                        <p:tav fmla="" tm="100000">
                                          <p:val>
                                            <p:strVal val="#ppt_x+1"/>
                                          </p:val>
                                        </p:tav>
                                      </p:tavLst>
                                    </p:anim>
                                    <p:set>
                                      <p:cBhvr>
                                        <p:cTn dur="1" fill="hold">
                                          <p:stCondLst>
                                            <p:cond delay="1000"/>
                                          </p:stCondLst>
                                        </p:cTn>
                                        <p:tgtEl>
                                          <p:spTgt spid="388">
                                            <p:txEl>
                                              <p:pRg end="0" st="0"/>
                                            </p:txEl>
                                          </p:spTgt>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3434"/>
        </a:solidFill>
      </p:bgPr>
    </p:bg>
    <p:spTree>
      <p:nvGrpSpPr>
        <p:cNvPr id="413" name="Shape 413"/>
        <p:cNvGrpSpPr/>
        <p:nvPr/>
      </p:nvGrpSpPr>
      <p:grpSpPr>
        <a:xfrm>
          <a:off x="0" y="0"/>
          <a:ext cx="0" cy="0"/>
          <a:chOff x="0" y="0"/>
          <a:chExt cx="0" cy="0"/>
        </a:xfrm>
      </p:grpSpPr>
      <p:sp>
        <p:nvSpPr>
          <p:cNvPr id="414" name="Google Shape;414;p30"/>
          <p:cNvSpPr/>
          <p:nvPr/>
        </p:nvSpPr>
        <p:spPr>
          <a:xfrm>
            <a:off x="734400" y="1132275"/>
            <a:ext cx="4881924" cy="1822014"/>
          </a:xfrm>
          <a:custGeom>
            <a:rect b="b" l="l" r="r" t="t"/>
            <a:pathLst>
              <a:path extrusionOk="0" h="21600" w="21600">
                <a:moveTo>
                  <a:pt x="0" y="139"/>
                </a:moveTo>
                <a:lnTo>
                  <a:pt x="0" y="19647"/>
                </a:lnTo>
                <a:lnTo>
                  <a:pt x="3450" y="19647"/>
                </a:lnTo>
                <a:lnTo>
                  <a:pt x="4610" y="21600"/>
                </a:lnTo>
                <a:lnTo>
                  <a:pt x="5728" y="19718"/>
                </a:lnTo>
                <a:lnTo>
                  <a:pt x="21600" y="19718"/>
                </a:lnTo>
                <a:lnTo>
                  <a:pt x="21600" y="0"/>
                </a:lnTo>
                <a:lnTo>
                  <a:pt x="0" y="139"/>
                </a:lnTo>
                <a:close/>
                <a:moveTo>
                  <a:pt x="0" y="139"/>
                </a:moveTo>
              </a:path>
            </a:pathLst>
          </a:custGeom>
          <a:noFill/>
          <a:ln cap="flat" cmpd="sng" w="76200">
            <a:solidFill>
              <a:srgbClr val="FFFFFF">
                <a:alpha val="9410"/>
              </a:srgbClr>
            </a:solidFill>
            <a:prstDash val="solid"/>
            <a:miter lim="524288"/>
            <a:headEnd len="sm" w="sm" type="none"/>
            <a:tailEnd len="sm" w="sm" type="none"/>
          </a:ln>
          <a:effectLst>
            <a:outerShdw blurRad="63500" dir="5400000" dist="38099">
              <a:schemeClr val="lt2">
                <a:alpha val="10980"/>
              </a:schemeClr>
            </a:outerShdw>
          </a:effectLst>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marR="0" rtl="0" algn="l">
              <a:lnSpc>
                <a:spcPct val="100000"/>
              </a:lnSpc>
              <a:spcBef>
                <a:spcPts val="0"/>
              </a:spcBef>
              <a:spcAft>
                <a:spcPts val="0"/>
              </a:spcAft>
              <a:buNone/>
            </a:pPr>
            <a:r>
              <a:t/>
            </a:r>
            <a:endParaRPr sz="4200">
              <a:solidFill>
                <a:srgbClr val="A719C3"/>
              </a:solidFill>
              <a:latin typeface="Gill Sans"/>
              <a:ea typeface="Gill Sans"/>
              <a:cs typeface="Gill Sans"/>
              <a:sym typeface="Gill Sans"/>
            </a:endParaRPr>
          </a:p>
        </p:txBody>
      </p:sp>
      <p:sp>
        <p:nvSpPr>
          <p:cNvPr id="415" name="Google Shape;415;p30"/>
          <p:cNvSpPr txBox="1"/>
          <p:nvPr/>
        </p:nvSpPr>
        <p:spPr>
          <a:xfrm>
            <a:off x="7826572" y="5387198"/>
            <a:ext cx="6246300" cy="3395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B3B3B3"/>
              </a:buClr>
              <a:buSzPts val="1800"/>
              <a:buFont typeface="Open Sans Light"/>
              <a:buNone/>
            </a:pPr>
            <a:r>
              <a:t/>
            </a:r>
            <a:endParaRPr sz="1100"/>
          </a:p>
        </p:txBody>
      </p:sp>
      <p:sp>
        <p:nvSpPr>
          <p:cNvPr id="416" name="Google Shape;416;p30"/>
          <p:cNvSpPr txBox="1"/>
          <p:nvPr/>
        </p:nvSpPr>
        <p:spPr>
          <a:xfrm>
            <a:off x="12401550" y="10010775"/>
            <a:ext cx="2844600" cy="15240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rgbClr val="FFFFFF"/>
              </a:buClr>
              <a:buSzPts val="3600"/>
              <a:buFont typeface="Open Sans Light"/>
              <a:buNone/>
            </a:pPr>
            <a:r>
              <a:t/>
            </a:r>
            <a:endParaRPr sz="1100"/>
          </a:p>
        </p:txBody>
      </p:sp>
      <p:sp>
        <p:nvSpPr>
          <p:cNvPr id="417" name="Google Shape;417;p30"/>
          <p:cNvSpPr txBox="1"/>
          <p:nvPr/>
        </p:nvSpPr>
        <p:spPr>
          <a:xfrm flipH="1" rot="10800000">
            <a:off x="116675" y="6814300"/>
            <a:ext cx="1120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418" name="Google Shape;418;p30"/>
          <p:cNvSpPr txBox="1"/>
          <p:nvPr/>
        </p:nvSpPr>
        <p:spPr>
          <a:xfrm>
            <a:off x="734400" y="1150938"/>
            <a:ext cx="4881900" cy="1723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Clr>
                <a:schemeClr val="dk1"/>
              </a:buClr>
              <a:buSzPts val="1100"/>
              <a:buFont typeface="Arial"/>
              <a:buNone/>
            </a:pPr>
            <a:r>
              <a:t/>
            </a:r>
            <a:endParaRPr sz="1300">
              <a:solidFill>
                <a:schemeClr val="lt1"/>
              </a:solidFill>
              <a:latin typeface="Open Sans Light"/>
              <a:ea typeface="Open Sans Light"/>
              <a:cs typeface="Open Sans Light"/>
              <a:sym typeface="Open Sans Light"/>
            </a:endParaRPr>
          </a:p>
          <a:p>
            <a:pPr indent="0" lvl="0" marL="0" rtl="0" algn="l">
              <a:lnSpc>
                <a:spcPct val="80000"/>
              </a:lnSpc>
              <a:spcBef>
                <a:spcPts val="0"/>
              </a:spcBef>
              <a:spcAft>
                <a:spcPts val="0"/>
              </a:spcAft>
              <a:buClr>
                <a:schemeClr val="dk1"/>
              </a:buClr>
              <a:buSzPts val="1100"/>
              <a:buFont typeface="Arial"/>
              <a:buNone/>
            </a:pPr>
            <a:r>
              <a:rPr lang="en-US" sz="2800">
                <a:solidFill>
                  <a:schemeClr val="lt1"/>
                </a:solidFill>
                <a:latin typeface="Open Sans Light"/>
                <a:ea typeface="Open Sans Light"/>
                <a:cs typeface="Open Sans Light"/>
                <a:sym typeface="Open Sans Light"/>
              </a:rPr>
              <a:t>Cluster 3 has the highest number of </a:t>
            </a:r>
            <a:r>
              <a:rPr b="1" lang="en-US" sz="2800">
                <a:solidFill>
                  <a:schemeClr val="lt1"/>
                </a:solidFill>
                <a:latin typeface="Open Sans"/>
                <a:ea typeface="Open Sans"/>
                <a:cs typeface="Open Sans"/>
                <a:sym typeface="Open Sans"/>
              </a:rPr>
              <a:t>average printer days</a:t>
            </a:r>
            <a:r>
              <a:rPr lang="en-US" sz="2800">
                <a:solidFill>
                  <a:schemeClr val="lt1"/>
                </a:solidFill>
                <a:latin typeface="Open Sans Light"/>
                <a:ea typeface="Open Sans Light"/>
                <a:cs typeface="Open Sans Light"/>
                <a:sym typeface="Open Sans Light"/>
              </a:rPr>
              <a:t> while cluster 4 has the lowest</a:t>
            </a:r>
            <a:endParaRPr>
              <a:solidFill>
                <a:schemeClr val="lt1"/>
              </a:solidFill>
              <a:latin typeface="Calibri"/>
              <a:ea typeface="Calibri"/>
              <a:cs typeface="Calibri"/>
              <a:sym typeface="Calibri"/>
            </a:endParaRPr>
          </a:p>
        </p:txBody>
      </p:sp>
      <p:pic>
        <p:nvPicPr>
          <p:cNvPr id="419" name="Google Shape;419;p30" title="Chart"/>
          <p:cNvPicPr preferRelativeResize="0"/>
          <p:nvPr/>
        </p:nvPicPr>
        <p:blipFill>
          <a:blip r:embed="rId3">
            <a:alphaModFix/>
          </a:blip>
          <a:stretch>
            <a:fillRect/>
          </a:stretch>
        </p:blipFill>
        <p:spPr>
          <a:xfrm>
            <a:off x="344225" y="3643750"/>
            <a:ext cx="5424474" cy="5010299"/>
          </a:xfrm>
          <a:prstGeom prst="rect">
            <a:avLst/>
          </a:prstGeom>
          <a:noFill/>
          <a:ln cap="flat" cmpd="sng" w="76200">
            <a:solidFill>
              <a:srgbClr val="FFFFFF"/>
            </a:solidFill>
            <a:prstDash val="solid"/>
            <a:round/>
            <a:headEnd len="sm" w="sm" type="none"/>
            <a:tailEnd len="sm" w="sm" type="none"/>
          </a:ln>
        </p:spPr>
      </p:pic>
      <p:sp>
        <p:nvSpPr>
          <p:cNvPr id="420" name="Google Shape;420;p30"/>
          <p:cNvSpPr txBox="1"/>
          <p:nvPr/>
        </p:nvSpPr>
        <p:spPr>
          <a:xfrm>
            <a:off x="1087676" y="8233900"/>
            <a:ext cx="1092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lt1"/>
                </a:solidFill>
                <a:latin typeface="Calibri"/>
                <a:ea typeface="Calibri"/>
                <a:cs typeface="Calibri"/>
                <a:sym typeface="Calibri"/>
              </a:rPr>
              <a:t>Cluster 1</a:t>
            </a:r>
            <a:endParaRPr sz="1900">
              <a:solidFill>
                <a:schemeClr val="lt1"/>
              </a:solidFill>
              <a:latin typeface="Calibri"/>
              <a:ea typeface="Calibri"/>
              <a:cs typeface="Calibri"/>
              <a:sym typeface="Calibri"/>
            </a:endParaRPr>
          </a:p>
        </p:txBody>
      </p:sp>
      <p:sp>
        <p:nvSpPr>
          <p:cNvPr id="421" name="Google Shape;421;p30"/>
          <p:cNvSpPr txBox="1"/>
          <p:nvPr/>
        </p:nvSpPr>
        <p:spPr>
          <a:xfrm>
            <a:off x="2196232" y="8233900"/>
            <a:ext cx="1092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lt1"/>
                </a:solidFill>
                <a:latin typeface="Calibri"/>
                <a:ea typeface="Calibri"/>
                <a:cs typeface="Calibri"/>
                <a:sym typeface="Calibri"/>
              </a:rPr>
              <a:t>Cluster 2</a:t>
            </a:r>
            <a:endParaRPr sz="1900"/>
          </a:p>
        </p:txBody>
      </p:sp>
      <p:sp>
        <p:nvSpPr>
          <p:cNvPr id="422" name="Google Shape;422;p30"/>
          <p:cNvSpPr txBox="1"/>
          <p:nvPr/>
        </p:nvSpPr>
        <p:spPr>
          <a:xfrm>
            <a:off x="3304787" y="8233900"/>
            <a:ext cx="1092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lt1"/>
                </a:solidFill>
                <a:latin typeface="Calibri"/>
                <a:ea typeface="Calibri"/>
                <a:cs typeface="Calibri"/>
                <a:sym typeface="Calibri"/>
              </a:rPr>
              <a:t>Cluster 3</a:t>
            </a:r>
            <a:endParaRPr sz="1900"/>
          </a:p>
        </p:txBody>
      </p:sp>
      <p:sp>
        <p:nvSpPr>
          <p:cNvPr id="423" name="Google Shape;423;p30"/>
          <p:cNvSpPr txBox="1"/>
          <p:nvPr/>
        </p:nvSpPr>
        <p:spPr>
          <a:xfrm>
            <a:off x="4413343" y="8233900"/>
            <a:ext cx="1175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lt1"/>
                </a:solidFill>
                <a:latin typeface="Calibri"/>
                <a:ea typeface="Calibri"/>
                <a:cs typeface="Calibri"/>
                <a:sym typeface="Calibri"/>
              </a:rPr>
              <a:t>Cluster 4</a:t>
            </a:r>
            <a:endParaRPr sz="1900"/>
          </a:p>
        </p:txBody>
      </p:sp>
      <p:cxnSp>
        <p:nvCxnSpPr>
          <p:cNvPr id="424" name="Google Shape;424;p30"/>
          <p:cNvCxnSpPr/>
          <p:nvPr/>
        </p:nvCxnSpPr>
        <p:spPr>
          <a:xfrm>
            <a:off x="6127750" y="681375"/>
            <a:ext cx="97200" cy="9236100"/>
          </a:xfrm>
          <a:prstGeom prst="straightConnector1">
            <a:avLst/>
          </a:prstGeom>
          <a:noFill/>
          <a:ln cap="flat" cmpd="sng" w="9525">
            <a:solidFill>
              <a:srgbClr val="F2F2F2"/>
            </a:solidFill>
            <a:prstDash val="lgDash"/>
            <a:round/>
            <a:headEnd len="med" w="med" type="none"/>
            <a:tailEnd len="med" w="med" type="none"/>
          </a:ln>
        </p:spPr>
      </p:cxnSp>
      <p:pic>
        <p:nvPicPr>
          <p:cNvPr id="425" name="Google Shape;425;p30" title="Chart"/>
          <p:cNvPicPr preferRelativeResize="0"/>
          <p:nvPr/>
        </p:nvPicPr>
        <p:blipFill>
          <a:blip r:embed="rId4">
            <a:alphaModFix/>
          </a:blip>
          <a:stretch>
            <a:fillRect/>
          </a:stretch>
        </p:blipFill>
        <p:spPr>
          <a:xfrm>
            <a:off x="6448950" y="3643750"/>
            <a:ext cx="5812575" cy="5067150"/>
          </a:xfrm>
          <a:prstGeom prst="rect">
            <a:avLst/>
          </a:prstGeom>
          <a:noFill/>
          <a:ln cap="flat" cmpd="sng" w="76200">
            <a:solidFill>
              <a:srgbClr val="FFFFFF"/>
            </a:solidFill>
            <a:prstDash val="solid"/>
            <a:round/>
            <a:headEnd len="sm" w="sm" type="none"/>
            <a:tailEnd len="sm" w="sm" type="none"/>
          </a:ln>
        </p:spPr>
      </p:pic>
      <p:sp>
        <p:nvSpPr>
          <p:cNvPr id="426" name="Google Shape;426;p30"/>
          <p:cNvSpPr txBox="1"/>
          <p:nvPr/>
        </p:nvSpPr>
        <p:spPr>
          <a:xfrm>
            <a:off x="7225617" y="8252800"/>
            <a:ext cx="1175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lt1"/>
                </a:solidFill>
                <a:latin typeface="Calibri"/>
                <a:ea typeface="Calibri"/>
                <a:cs typeface="Calibri"/>
                <a:sym typeface="Calibri"/>
              </a:rPr>
              <a:t>Cluster 1</a:t>
            </a:r>
            <a:endParaRPr/>
          </a:p>
        </p:txBody>
      </p:sp>
      <p:sp>
        <p:nvSpPr>
          <p:cNvPr id="427" name="Google Shape;427;p30"/>
          <p:cNvSpPr txBox="1"/>
          <p:nvPr/>
        </p:nvSpPr>
        <p:spPr>
          <a:xfrm>
            <a:off x="8400713" y="8260750"/>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lt1"/>
                </a:solidFill>
                <a:latin typeface="Calibri"/>
                <a:ea typeface="Calibri"/>
                <a:cs typeface="Calibri"/>
                <a:sym typeface="Calibri"/>
              </a:rPr>
              <a:t>Cluster 2</a:t>
            </a:r>
            <a:endParaRPr/>
          </a:p>
        </p:txBody>
      </p:sp>
      <p:sp>
        <p:nvSpPr>
          <p:cNvPr id="428" name="Google Shape;428;p30"/>
          <p:cNvSpPr txBox="1"/>
          <p:nvPr/>
        </p:nvSpPr>
        <p:spPr>
          <a:xfrm>
            <a:off x="9581375" y="8260750"/>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lt1"/>
                </a:solidFill>
                <a:latin typeface="Calibri"/>
                <a:ea typeface="Calibri"/>
                <a:cs typeface="Calibri"/>
                <a:sym typeface="Calibri"/>
              </a:rPr>
              <a:t>Cluster 3</a:t>
            </a:r>
            <a:endParaRPr/>
          </a:p>
        </p:txBody>
      </p:sp>
      <p:sp>
        <p:nvSpPr>
          <p:cNvPr id="429" name="Google Shape;429;p30"/>
          <p:cNvSpPr txBox="1"/>
          <p:nvPr/>
        </p:nvSpPr>
        <p:spPr>
          <a:xfrm>
            <a:off x="10771875" y="8260750"/>
            <a:ext cx="1175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lt1"/>
                </a:solidFill>
                <a:latin typeface="Calibri"/>
                <a:ea typeface="Calibri"/>
                <a:cs typeface="Calibri"/>
                <a:sym typeface="Calibri"/>
              </a:rPr>
              <a:t>Cluster 4</a:t>
            </a:r>
            <a:endParaRPr sz="1900">
              <a:solidFill>
                <a:schemeClr val="dk1"/>
              </a:solidFill>
            </a:endParaRPr>
          </a:p>
        </p:txBody>
      </p:sp>
      <p:sp>
        <p:nvSpPr>
          <p:cNvPr id="430" name="Google Shape;430;p30"/>
          <p:cNvSpPr/>
          <p:nvPr/>
        </p:nvSpPr>
        <p:spPr>
          <a:xfrm>
            <a:off x="6691100" y="1098075"/>
            <a:ext cx="4994298" cy="1822014"/>
          </a:xfrm>
          <a:custGeom>
            <a:rect b="b" l="l" r="r" t="t"/>
            <a:pathLst>
              <a:path extrusionOk="0" h="21600" w="21600">
                <a:moveTo>
                  <a:pt x="0" y="139"/>
                </a:moveTo>
                <a:lnTo>
                  <a:pt x="0" y="19647"/>
                </a:lnTo>
                <a:lnTo>
                  <a:pt x="3450" y="19647"/>
                </a:lnTo>
                <a:lnTo>
                  <a:pt x="4610" y="21600"/>
                </a:lnTo>
                <a:lnTo>
                  <a:pt x="5728" y="19718"/>
                </a:lnTo>
                <a:lnTo>
                  <a:pt x="21600" y="19718"/>
                </a:lnTo>
                <a:lnTo>
                  <a:pt x="21600" y="0"/>
                </a:lnTo>
                <a:lnTo>
                  <a:pt x="0" y="139"/>
                </a:lnTo>
                <a:close/>
                <a:moveTo>
                  <a:pt x="0" y="139"/>
                </a:moveTo>
              </a:path>
            </a:pathLst>
          </a:custGeom>
          <a:noFill/>
          <a:ln cap="flat" cmpd="sng" w="76200">
            <a:solidFill>
              <a:srgbClr val="FFFFFF">
                <a:alpha val="9410"/>
              </a:srgbClr>
            </a:solidFill>
            <a:prstDash val="solid"/>
            <a:miter lim="524288"/>
            <a:headEnd len="sm" w="sm" type="none"/>
            <a:tailEnd len="sm" w="sm" type="none"/>
          </a:ln>
          <a:effectLst>
            <a:outerShdw blurRad="63500" dir="5400000" dist="38099">
              <a:schemeClr val="lt2">
                <a:alpha val="10980"/>
              </a:schemeClr>
            </a:outerShdw>
          </a:effectLst>
        </p:spPr>
        <p:txBody>
          <a:bodyPr anchorCtr="0" anchor="t" bIns="0" lIns="0" spcFirstLastPara="1" rIns="0" wrap="square" tIns="0">
            <a:noAutofit/>
          </a:bodyPr>
          <a:lstStyle/>
          <a:p>
            <a:pPr indent="0" lvl="0" marL="0" rtl="0" algn="l">
              <a:lnSpc>
                <a:spcPct val="80000"/>
              </a:lnSpc>
              <a:spcBef>
                <a:spcPts val="0"/>
              </a:spcBef>
              <a:spcAft>
                <a:spcPts val="0"/>
              </a:spcAft>
              <a:buClr>
                <a:schemeClr val="dk1"/>
              </a:buClr>
              <a:buSzPts val="1100"/>
              <a:buFont typeface="Arial"/>
              <a:buNone/>
            </a:pPr>
            <a:r>
              <a:t/>
            </a:r>
            <a:endParaRPr sz="2000">
              <a:solidFill>
                <a:schemeClr val="lt1"/>
              </a:solidFill>
              <a:latin typeface="Open Sans Light"/>
              <a:ea typeface="Open Sans Light"/>
              <a:cs typeface="Open Sans Light"/>
              <a:sym typeface="Open Sans Light"/>
            </a:endParaRPr>
          </a:p>
          <a:p>
            <a:pPr indent="0" lvl="0" marL="0" rtl="0" algn="l">
              <a:lnSpc>
                <a:spcPct val="80000"/>
              </a:lnSpc>
              <a:spcBef>
                <a:spcPts val="0"/>
              </a:spcBef>
              <a:spcAft>
                <a:spcPts val="0"/>
              </a:spcAft>
              <a:buClr>
                <a:schemeClr val="dk1"/>
              </a:buClr>
              <a:buSzPts val="1100"/>
              <a:buFont typeface="Arial"/>
              <a:buNone/>
            </a:pPr>
            <a:r>
              <a:rPr lang="en-US" sz="2800">
                <a:solidFill>
                  <a:schemeClr val="lt1"/>
                </a:solidFill>
                <a:latin typeface="Open Sans Light"/>
                <a:ea typeface="Open Sans Light"/>
                <a:cs typeface="Open Sans Light"/>
                <a:sym typeface="Open Sans Light"/>
              </a:rPr>
              <a:t>Cluster 2 has the highest  number of </a:t>
            </a:r>
            <a:r>
              <a:rPr b="1" lang="en-US" sz="2800">
                <a:solidFill>
                  <a:schemeClr val="lt1"/>
                </a:solidFill>
                <a:latin typeface="Open Sans"/>
                <a:ea typeface="Open Sans"/>
                <a:cs typeface="Open Sans"/>
                <a:sym typeface="Open Sans"/>
              </a:rPr>
              <a:t>average subscription days </a:t>
            </a:r>
            <a:r>
              <a:rPr lang="en-US" sz="2800">
                <a:solidFill>
                  <a:schemeClr val="lt1"/>
                </a:solidFill>
                <a:latin typeface="Open Sans Light"/>
                <a:ea typeface="Open Sans Light"/>
                <a:cs typeface="Open Sans Light"/>
                <a:sym typeface="Open Sans Light"/>
              </a:rPr>
              <a:t>while cluster 4 has the lowest</a:t>
            </a:r>
            <a:endParaRPr b="0" i="0" sz="4200" u="none">
              <a:solidFill>
                <a:schemeClr val="lt1"/>
              </a:solidFill>
              <a:latin typeface="Gill Sans"/>
              <a:ea typeface="Gill Sans"/>
              <a:cs typeface="Gill Sans"/>
              <a:sym typeface="Gill Sans"/>
            </a:endParaRPr>
          </a:p>
        </p:txBody>
      </p:sp>
      <p:cxnSp>
        <p:nvCxnSpPr>
          <p:cNvPr id="431" name="Google Shape;431;p30"/>
          <p:cNvCxnSpPr/>
          <p:nvPr/>
        </p:nvCxnSpPr>
        <p:spPr>
          <a:xfrm>
            <a:off x="12495875" y="667375"/>
            <a:ext cx="85500" cy="9250200"/>
          </a:xfrm>
          <a:prstGeom prst="straightConnector1">
            <a:avLst/>
          </a:prstGeom>
          <a:noFill/>
          <a:ln cap="flat" cmpd="sng" w="9525">
            <a:solidFill>
              <a:srgbClr val="F2F2F2"/>
            </a:solidFill>
            <a:prstDash val="lgDash"/>
            <a:round/>
            <a:headEnd len="med" w="med" type="none"/>
            <a:tailEnd len="med" w="med" type="none"/>
          </a:ln>
        </p:spPr>
      </p:cxnSp>
      <p:pic>
        <p:nvPicPr>
          <p:cNvPr id="432" name="Google Shape;432;p30" title="Chart"/>
          <p:cNvPicPr preferRelativeResize="0"/>
          <p:nvPr/>
        </p:nvPicPr>
        <p:blipFill>
          <a:blip r:embed="rId5">
            <a:alphaModFix/>
          </a:blip>
          <a:stretch>
            <a:fillRect/>
          </a:stretch>
        </p:blipFill>
        <p:spPr>
          <a:xfrm>
            <a:off x="12847400" y="3643750"/>
            <a:ext cx="5342199" cy="5067150"/>
          </a:xfrm>
          <a:prstGeom prst="rect">
            <a:avLst/>
          </a:prstGeom>
          <a:noFill/>
          <a:ln cap="flat" cmpd="sng" w="76200">
            <a:solidFill>
              <a:srgbClr val="FFFFFF"/>
            </a:solidFill>
            <a:prstDash val="solid"/>
            <a:round/>
            <a:headEnd len="sm" w="sm" type="none"/>
            <a:tailEnd len="sm" w="sm" type="none"/>
          </a:ln>
        </p:spPr>
      </p:pic>
      <p:sp>
        <p:nvSpPr>
          <p:cNvPr id="433" name="Google Shape;433;p30"/>
          <p:cNvSpPr txBox="1"/>
          <p:nvPr/>
        </p:nvSpPr>
        <p:spPr>
          <a:xfrm>
            <a:off x="14700025" y="8260750"/>
            <a:ext cx="2844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lt1"/>
                </a:solidFill>
                <a:latin typeface="Calibri"/>
                <a:ea typeface="Calibri"/>
                <a:cs typeface="Calibri"/>
                <a:sym typeface="Calibri"/>
              </a:rPr>
              <a:t>Cluster 2</a:t>
            </a:r>
            <a:endParaRPr>
              <a:solidFill>
                <a:schemeClr val="dk1"/>
              </a:solidFill>
            </a:endParaRPr>
          </a:p>
        </p:txBody>
      </p:sp>
      <p:sp>
        <p:nvSpPr>
          <p:cNvPr id="434" name="Google Shape;434;p30"/>
          <p:cNvSpPr txBox="1"/>
          <p:nvPr/>
        </p:nvSpPr>
        <p:spPr>
          <a:xfrm>
            <a:off x="15806975" y="8260750"/>
            <a:ext cx="996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lt1"/>
                </a:solidFill>
                <a:latin typeface="Calibri"/>
                <a:ea typeface="Calibri"/>
                <a:cs typeface="Calibri"/>
                <a:sym typeface="Calibri"/>
              </a:rPr>
              <a:t>Cluster3</a:t>
            </a:r>
            <a:endParaRPr>
              <a:solidFill>
                <a:schemeClr val="dk1"/>
              </a:solidFill>
            </a:endParaRPr>
          </a:p>
        </p:txBody>
      </p:sp>
      <p:sp>
        <p:nvSpPr>
          <p:cNvPr id="435" name="Google Shape;435;p30"/>
          <p:cNvSpPr txBox="1"/>
          <p:nvPr/>
        </p:nvSpPr>
        <p:spPr>
          <a:xfrm>
            <a:off x="16803575" y="8252800"/>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lt1"/>
                </a:solidFill>
                <a:latin typeface="Calibri"/>
                <a:ea typeface="Calibri"/>
                <a:cs typeface="Calibri"/>
                <a:sym typeface="Calibri"/>
              </a:rPr>
              <a:t>Cluster 4</a:t>
            </a:r>
            <a:endParaRPr>
              <a:solidFill>
                <a:schemeClr val="dk1"/>
              </a:solidFill>
            </a:endParaRPr>
          </a:p>
        </p:txBody>
      </p:sp>
      <p:sp>
        <p:nvSpPr>
          <p:cNvPr id="436" name="Google Shape;436;p30"/>
          <p:cNvSpPr/>
          <p:nvPr/>
        </p:nvSpPr>
        <p:spPr>
          <a:xfrm>
            <a:off x="12760200" y="1098087"/>
            <a:ext cx="4994298" cy="1822014"/>
          </a:xfrm>
          <a:custGeom>
            <a:rect b="b" l="l" r="r" t="t"/>
            <a:pathLst>
              <a:path extrusionOk="0" h="21600" w="21600">
                <a:moveTo>
                  <a:pt x="0" y="139"/>
                </a:moveTo>
                <a:lnTo>
                  <a:pt x="0" y="19647"/>
                </a:lnTo>
                <a:lnTo>
                  <a:pt x="3450" y="19647"/>
                </a:lnTo>
                <a:lnTo>
                  <a:pt x="4610" y="21600"/>
                </a:lnTo>
                <a:lnTo>
                  <a:pt x="5728" y="19718"/>
                </a:lnTo>
                <a:lnTo>
                  <a:pt x="21600" y="19718"/>
                </a:lnTo>
                <a:lnTo>
                  <a:pt x="21600" y="0"/>
                </a:lnTo>
                <a:lnTo>
                  <a:pt x="0" y="139"/>
                </a:lnTo>
                <a:close/>
                <a:moveTo>
                  <a:pt x="0" y="139"/>
                </a:moveTo>
              </a:path>
            </a:pathLst>
          </a:custGeom>
          <a:noFill/>
          <a:ln cap="flat" cmpd="sng" w="76200">
            <a:solidFill>
              <a:schemeClr val="lt1">
                <a:alpha val="9410"/>
              </a:schemeClr>
            </a:solidFill>
            <a:prstDash val="solid"/>
            <a:miter lim="524288"/>
            <a:headEnd len="sm" w="sm" type="none"/>
            <a:tailEnd len="sm" w="sm" type="none"/>
          </a:ln>
          <a:effectLst>
            <a:outerShdw blurRad="63500" dir="5400000" dist="38099">
              <a:schemeClr val="lt2">
                <a:alpha val="10980"/>
              </a:schemeClr>
            </a:outerShdw>
          </a:effectLst>
        </p:spPr>
        <p:txBody>
          <a:bodyPr anchorCtr="0" anchor="t" bIns="0" lIns="0" spcFirstLastPara="1" rIns="0" wrap="square" tIns="0">
            <a:noAutofit/>
          </a:bodyPr>
          <a:lstStyle/>
          <a:p>
            <a:pPr indent="0" lvl="0" marL="0" rtl="0" algn="l">
              <a:lnSpc>
                <a:spcPct val="80000"/>
              </a:lnSpc>
              <a:spcBef>
                <a:spcPts val="0"/>
              </a:spcBef>
              <a:spcAft>
                <a:spcPts val="0"/>
              </a:spcAft>
              <a:buSzPts val="1100"/>
              <a:buNone/>
            </a:pPr>
            <a:r>
              <a:t/>
            </a:r>
            <a:endParaRPr sz="2000">
              <a:solidFill>
                <a:schemeClr val="lt1"/>
              </a:solidFill>
              <a:latin typeface="Open Sans Light"/>
              <a:ea typeface="Open Sans Light"/>
              <a:cs typeface="Open Sans Light"/>
              <a:sym typeface="Open Sans Light"/>
            </a:endParaRPr>
          </a:p>
          <a:p>
            <a:pPr indent="0" lvl="0" marL="0" rtl="0" algn="l">
              <a:lnSpc>
                <a:spcPct val="80000"/>
              </a:lnSpc>
              <a:spcBef>
                <a:spcPts val="0"/>
              </a:spcBef>
              <a:spcAft>
                <a:spcPts val="0"/>
              </a:spcAft>
              <a:buSzPts val="1100"/>
              <a:buNone/>
            </a:pPr>
            <a:r>
              <a:rPr lang="en-US" sz="2800">
                <a:solidFill>
                  <a:schemeClr val="lt1"/>
                </a:solidFill>
                <a:latin typeface="Open Sans Light"/>
                <a:ea typeface="Open Sans Light"/>
                <a:cs typeface="Open Sans Light"/>
                <a:sym typeface="Open Sans Light"/>
              </a:rPr>
              <a:t>Cluster 2 has the highest </a:t>
            </a:r>
            <a:endParaRPr sz="4200">
              <a:solidFill>
                <a:schemeClr val="lt1"/>
              </a:solidFill>
              <a:latin typeface="Gill Sans"/>
              <a:ea typeface="Gill Sans"/>
              <a:cs typeface="Gill Sans"/>
              <a:sym typeface="Gill Sans"/>
            </a:endParaRPr>
          </a:p>
          <a:p>
            <a:pPr indent="0" lvl="0" marL="0" rtl="0" algn="l">
              <a:lnSpc>
                <a:spcPct val="80000"/>
              </a:lnSpc>
              <a:spcBef>
                <a:spcPts val="0"/>
              </a:spcBef>
              <a:spcAft>
                <a:spcPts val="0"/>
              </a:spcAft>
              <a:buSzPts val="1100"/>
              <a:buNone/>
            </a:pPr>
            <a:r>
              <a:rPr lang="en-US" sz="2800">
                <a:solidFill>
                  <a:schemeClr val="lt1"/>
                </a:solidFill>
                <a:latin typeface="Open Sans Light"/>
                <a:ea typeface="Open Sans Light"/>
                <a:cs typeface="Open Sans Light"/>
                <a:sym typeface="Open Sans Light"/>
              </a:rPr>
              <a:t>number of </a:t>
            </a:r>
            <a:r>
              <a:rPr b="1" lang="en-US" sz="2800">
                <a:solidFill>
                  <a:schemeClr val="lt1"/>
                </a:solidFill>
                <a:latin typeface="Open Sans"/>
                <a:ea typeface="Open Sans"/>
                <a:cs typeface="Open Sans"/>
                <a:sym typeface="Open Sans"/>
              </a:rPr>
              <a:t>average product price </a:t>
            </a:r>
            <a:r>
              <a:rPr lang="en-US" sz="2800">
                <a:solidFill>
                  <a:schemeClr val="lt1"/>
                </a:solidFill>
                <a:latin typeface="Open Sans Light"/>
                <a:ea typeface="Open Sans Light"/>
                <a:cs typeface="Open Sans Light"/>
                <a:sym typeface="Open Sans Light"/>
              </a:rPr>
              <a:t>while cluster 1 has the lowest</a:t>
            </a:r>
            <a:endParaRPr i="0" sz="4200" u="none">
              <a:solidFill>
                <a:schemeClr val="lt1"/>
              </a:solidFill>
              <a:latin typeface="Gill Sans"/>
              <a:ea typeface="Gill Sans"/>
              <a:cs typeface="Gill Sans"/>
              <a:sym typeface="Gill Sans"/>
            </a:endParaRPr>
          </a:p>
        </p:txBody>
      </p:sp>
      <p:sp>
        <p:nvSpPr>
          <p:cNvPr id="437" name="Google Shape;437;p30"/>
          <p:cNvSpPr txBox="1"/>
          <p:nvPr/>
        </p:nvSpPr>
        <p:spPr>
          <a:xfrm>
            <a:off x="13762025" y="7870600"/>
            <a:ext cx="864300" cy="1257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900">
                <a:solidFill>
                  <a:schemeClr val="lt1"/>
                </a:solidFill>
                <a:latin typeface="Calibri"/>
                <a:ea typeface="Calibri"/>
                <a:cs typeface="Calibri"/>
                <a:sym typeface="Calibri"/>
              </a:rPr>
              <a:t>Cluster 1</a:t>
            </a:r>
            <a:endParaRPr>
              <a:solidFill>
                <a:schemeClr val="dk1"/>
              </a:solidFill>
            </a:endParaRPr>
          </a:p>
        </p:txBody>
      </p:sp>
      <p:sp>
        <p:nvSpPr>
          <p:cNvPr id="438" name="Google Shape;438;p30"/>
          <p:cNvSpPr txBox="1"/>
          <p:nvPr/>
        </p:nvSpPr>
        <p:spPr>
          <a:xfrm>
            <a:off x="534650" y="202600"/>
            <a:ext cx="10003200" cy="461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3000"/>
              <a:buFont typeface="Open Sans"/>
              <a:buNone/>
            </a:pPr>
            <a:r>
              <a:rPr b="1" lang="en-US" sz="3000">
                <a:solidFill>
                  <a:srgbClr val="89D9C0"/>
                </a:solidFill>
                <a:latin typeface="Open Sans"/>
                <a:ea typeface="Open Sans"/>
                <a:cs typeface="Open Sans"/>
                <a:sym typeface="Open Sans"/>
              </a:rPr>
              <a:t>Averages Across Key </a:t>
            </a:r>
            <a:r>
              <a:rPr b="1" lang="en-US" sz="3000">
                <a:solidFill>
                  <a:schemeClr val="accent2"/>
                </a:solidFill>
                <a:latin typeface="Open Sans"/>
                <a:ea typeface="Open Sans"/>
                <a:cs typeface="Open Sans"/>
                <a:sym typeface="Open Sans"/>
              </a:rPr>
              <a:t>KPIs </a:t>
            </a:r>
            <a:r>
              <a:rPr b="1" lang="en-US" sz="3000">
                <a:solidFill>
                  <a:srgbClr val="89D9C0"/>
                </a:solidFill>
                <a:latin typeface="Open Sans"/>
                <a:ea typeface="Open Sans"/>
                <a:cs typeface="Open Sans"/>
                <a:sym typeface="Open Sans"/>
              </a:rPr>
              <a:t>for different segments:</a:t>
            </a:r>
            <a:endParaRPr sz="1100">
              <a:solidFill>
                <a:srgbClr val="89D9C0"/>
              </a:solidFill>
            </a:endParaRPr>
          </a:p>
        </p:txBody>
      </p:sp>
      <p:pic>
        <p:nvPicPr>
          <p:cNvPr id="439" name="Google Shape;439;p30"/>
          <p:cNvPicPr preferRelativeResize="0"/>
          <p:nvPr/>
        </p:nvPicPr>
        <p:blipFill>
          <a:blip r:embed="rId6">
            <a:alphaModFix/>
          </a:blip>
          <a:stretch>
            <a:fillRect/>
          </a:stretch>
        </p:blipFill>
        <p:spPr>
          <a:xfrm>
            <a:off x="14468463" y="9538500"/>
            <a:ext cx="3743325" cy="581025"/>
          </a:xfrm>
          <a:prstGeom prst="rect">
            <a:avLst/>
          </a:prstGeom>
          <a:noFill/>
          <a:ln>
            <a:noFill/>
          </a:ln>
        </p:spPr>
      </p:pic>
      <p:sp>
        <p:nvSpPr>
          <p:cNvPr id="440" name="Google Shape;440;p30"/>
          <p:cNvSpPr/>
          <p:nvPr/>
        </p:nvSpPr>
        <p:spPr>
          <a:xfrm rot="5400000">
            <a:off x="2070575" y="5488875"/>
            <a:ext cx="4538400" cy="2151900"/>
          </a:xfrm>
          <a:prstGeom prst="rect">
            <a:avLst/>
          </a:prstGeom>
          <a:noFill/>
          <a:ln cap="flat" cmpd="sng" w="38100">
            <a:solidFill>
              <a:srgbClr val="89D9C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41" name="Google Shape;441;p30"/>
          <p:cNvSpPr/>
          <p:nvPr/>
        </p:nvSpPr>
        <p:spPr>
          <a:xfrm rot="5400000">
            <a:off x="6513575" y="5769250"/>
            <a:ext cx="4885800" cy="1279200"/>
          </a:xfrm>
          <a:prstGeom prst="rect">
            <a:avLst/>
          </a:prstGeom>
          <a:noFill/>
          <a:ln cap="flat" cmpd="sng" w="38100">
            <a:solidFill>
              <a:srgbClr val="89D9C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42" name="Google Shape;442;p30"/>
          <p:cNvSpPr/>
          <p:nvPr/>
        </p:nvSpPr>
        <p:spPr>
          <a:xfrm rot="5400000">
            <a:off x="10463475" y="7350525"/>
            <a:ext cx="1687800" cy="1279200"/>
          </a:xfrm>
          <a:prstGeom prst="rect">
            <a:avLst/>
          </a:prstGeom>
          <a:noFill/>
          <a:ln cap="flat" cmpd="sng" w="38100">
            <a:solidFill>
              <a:srgbClr val="89D9C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43" name="Google Shape;443;p30"/>
          <p:cNvSpPr/>
          <p:nvPr/>
        </p:nvSpPr>
        <p:spPr>
          <a:xfrm rot="5400000">
            <a:off x="12271175" y="5315950"/>
            <a:ext cx="4885800" cy="2185800"/>
          </a:xfrm>
          <a:prstGeom prst="rect">
            <a:avLst/>
          </a:prstGeom>
          <a:noFill/>
          <a:ln cap="flat" cmpd="sng" w="38100">
            <a:solidFill>
              <a:srgbClr val="89D9C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3434"/>
        </a:solidFill>
      </p:bgPr>
    </p:bg>
    <p:spTree>
      <p:nvGrpSpPr>
        <p:cNvPr id="447" name="Shape 447"/>
        <p:cNvGrpSpPr/>
        <p:nvPr/>
      </p:nvGrpSpPr>
      <p:grpSpPr>
        <a:xfrm>
          <a:off x="0" y="0"/>
          <a:ext cx="0" cy="0"/>
          <a:chOff x="0" y="0"/>
          <a:chExt cx="0" cy="0"/>
        </a:xfrm>
      </p:grpSpPr>
      <p:sp>
        <p:nvSpPr>
          <p:cNvPr id="448" name="Google Shape;448;p31"/>
          <p:cNvSpPr txBox="1"/>
          <p:nvPr/>
        </p:nvSpPr>
        <p:spPr>
          <a:xfrm>
            <a:off x="850100" y="167250"/>
            <a:ext cx="14180700" cy="6156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3000"/>
              <a:buFont typeface="Open Sans"/>
              <a:buNone/>
            </a:pPr>
            <a:r>
              <a:t/>
            </a:r>
            <a:endParaRPr b="1" sz="4000">
              <a:solidFill>
                <a:srgbClr val="19C38F"/>
              </a:solidFill>
            </a:endParaRPr>
          </a:p>
        </p:txBody>
      </p:sp>
      <p:pic>
        <p:nvPicPr>
          <p:cNvPr id="449" name="Google Shape;449;p31"/>
          <p:cNvPicPr preferRelativeResize="0"/>
          <p:nvPr/>
        </p:nvPicPr>
        <p:blipFill>
          <a:blip r:embed="rId3">
            <a:alphaModFix/>
          </a:blip>
          <a:stretch>
            <a:fillRect/>
          </a:stretch>
        </p:blipFill>
        <p:spPr>
          <a:xfrm>
            <a:off x="14451038" y="9507500"/>
            <a:ext cx="3743325" cy="581025"/>
          </a:xfrm>
          <a:prstGeom prst="rect">
            <a:avLst/>
          </a:prstGeom>
          <a:noFill/>
          <a:ln>
            <a:noFill/>
          </a:ln>
        </p:spPr>
      </p:pic>
      <p:sp>
        <p:nvSpPr>
          <p:cNvPr id="450" name="Google Shape;450;p31"/>
          <p:cNvSpPr txBox="1"/>
          <p:nvPr/>
        </p:nvSpPr>
        <p:spPr>
          <a:xfrm>
            <a:off x="5042250" y="244200"/>
            <a:ext cx="8203500" cy="6156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FFFFFF"/>
              </a:buClr>
              <a:buSzPts val="3000"/>
              <a:buFont typeface="Open Sans"/>
              <a:buNone/>
            </a:pPr>
            <a:r>
              <a:rPr b="1" lang="en-US" sz="4000">
                <a:solidFill>
                  <a:srgbClr val="89D9C0"/>
                </a:solidFill>
                <a:latin typeface="Open Sans"/>
                <a:ea typeface="Open Sans"/>
                <a:cs typeface="Open Sans"/>
                <a:sym typeface="Open Sans"/>
              </a:rPr>
              <a:t>Top Printers By Segment</a:t>
            </a:r>
            <a:endParaRPr sz="2600">
              <a:solidFill>
                <a:srgbClr val="E06666"/>
              </a:solidFill>
            </a:endParaRPr>
          </a:p>
        </p:txBody>
      </p:sp>
      <p:grpSp>
        <p:nvGrpSpPr>
          <p:cNvPr id="451" name="Google Shape;451;p31"/>
          <p:cNvGrpSpPr/>
          <p:nvPr/>
        </p:nvGrpSpPr>
        <p:grpSpPr>
          <a:xfrm>
            <a:off x="188150" y="3228650"/>
            <a:ext cx="3236100" cy="3176700"/>
            <a:chOff x="188150" y="942650"/>
            <a:chExt cx="3236100" cy="3176700"/>
          </a:xfrm>
        </p:grpSpPr>
        <p:sp>
          <p:nvSpPr>
            <p:cNvPr id="452" name="Google Shape;452;p31"/>
            <p:cNvSpPr/>
            <p:nvPr/>
          </p:nvSpPr>
          <p:spPr>
            <a:xfrm>
              <a:off x="188150" y="942650"/>
              <a:ext cx="3236100" cy="3176700"/>
            </a:xfrm>
            <a:prstGeom prst="ellipse">
              <a:avLst/>
            </a:prstGeom>
            <a:noFill/>
            <a:ln cap="flat" cmpd="sng" w="25400">
              <a:solidFill>
                <a:srgbClr val="CDCDCD"/>
              </a:solidFill>
              <a:prstDash val="solid"/>
              <a:miter lim="800000"/>
              <a:headEnd len="sm" w="sm" type="none"/>
              <a:tailEnd len="sm" w="sm" type="none"/>
            </a:ln>
          </p:spPr>
          <p:txBody>
            <a:bodyPr anchorCtr="0" anchor="t" bIns="0" lIns="0" spcFirstLastPara="1" rIns="0" wrap="square" tIns="0">
              <a:noAutofit/>
            </a:bodyPr>
            <a:lstStyle/>
            <a:p>
              <a:pPr indent="0" lvl="0" marL="457200" rtl="0" algn="l">
                <a:spcBef>
                  <a:spcPts val="0"/>
                </a:spcBef>
                <a:spcAft>
                  <a:spcPts val="0"/>
                </a:spcAft>
                <a:buNone/>
              </a:pPr>
              <a:r>
                <a:t/>
              </a:r>
              <a:endParaRPr sz="4200">
                <a:latin typeface="Gill Sans"/>
                <a:ea typeface="Gill Sans"/>
                <a:cs typeface="Gill Sans"/>
                <a:sym typeface="Gill Sans"/>
              </a:endParaRPr>
            </a:p>
          </p:txBody>
        </p:sp>
        <p:pic>
          <p:nvPicPr>
            <p:cNvPr id="453" name="Google Shape;453;p31"/>
            <p:cNvPicPr preferRelativeResize="0"/>
            <p:nvPr/>
          </p:nvPicPr>
          <p:blipFill>
            <a:blip r:embed="rId4">
              <a:alphaModFix/>
            </a:blip>
            <a:stretch>
              <a:fillRect/>
            </a:stretch>
          </p:blipFill>
          <p:spPr>
            <a:xfrm>
              <a:off x="188150" y="942650"/>
              <a:ext cx="3236100" cy="3176700"/>
            </a:xfrm>
            <a:prstGeom prst="ellipse">
              <a:avLst/>
            </a:prstGeom>
            <a:noFill/>
            <a:ln>
              <a:noFill/>
            </a:ln>
          </p:spPr>
        </p:pic>
      </p:grpSp>
      <p:grpSp>
        <p:nvGrpSpPr>
          <p:cNvPr id="454" name="Google Shape;454;p31"/>
          <p:cNvGrpSpPr/>
          <p:nvPr/>
        </p:nvGrpSpPr>
        <p:grpSpPr>
          <a:xfrm>
            <a:off x="5063392" y="3152450"/>
            <a:ext cx="3236108" cy="3176700"/>
            <a:chOff x="5063392" y="942650"/>
            <a:chExt cx="3236108" cy="3176700"/>
          </a:xfrm>
        </p:grpSpPr>
        <p:sp>
          <p:nvSpPr>
            <p:cNvPr id="455" name="Google Shape;455;p31"/>
            <p:cNvSpPr/>
            <p:nvPr/>
          </p:nvSpPr>
          <p:spPr>
            <a:xfrm>
              <a:off x="5063392" y="942650"/>
              <a:ext cx="3236100" cy="3176700"/>
            </a:xfrm>
            <a:prstGeom prst="ellipse">
              <a:avLst/>
            </a:prstGeom>
            <a:noFill/>
            <a:ln cap="flat" cmpd="sng" w="25400">
              <a:solidFill>
                <a:srgbClr val="CDCDCD"/>
              </a:solidFill>
              <a:prstDash val="solid"/>
              <a:miter lim="800000"/>
              <a:headEnd len="sm" w="sm" type="none"/>
              <a:tailEnd len="sm" w="sm" type="none"/>
            </a:ln>
          </p:spPr>
          <p:txBody>
            <a:bodyPr anchorCtr="0" anchor="t" bIns="0" lIns="0" spcFirstLastPara="1" rIns="0" wrap="square" tIns="0">
              <a:noAutofit/>
            </a:bodyPr>
            <a:lstStyle/>
            <a:p>
              <a:pPr indent="0" lvl="0" marL="457200" rtl="0" algn="l">
                <a:spcBef>
                  <a:spcPts val="0"/>
                </a:spcBef>
                <a:spcAft>
                  <a:spcPts val="0"/>
                </a:spcAft>
                <a:buNone/>
              </a:pPr>
              <a:r>
                <a:t/>
              </a:r>
              <a:endParaRPr sz="4200">
                <a:latin typeface="Gill Sans"/>
                <a:ea typeface="Gill Sans"/>
                <a:cs typeface="Gill Sans"/>
                <a:sym typeface="Gill Sans"/>
              </a:endParaRPr>
            </a:p>
          </p:txBody>
        </p:sp>
        <p:pic>
          <p:nvPicPr>
            <p:cNvPr id="456" name="Google Shape;456;p31"/>
            <p:cNvPicPr preferRelativeResize="0"/>
            <p:nvPr/>
          </p:nvPicPr>
          <p:blipFill>
            <a:blip r:embed="rId5">
              <a:alphaModFix/>
            </a:blip>
            <a:stretch>
              <a:fillRect/>
            </a:stretch>
          </p:blipFill>
          <p:spPr>
            <a:xfrm>
              <a:off x="5063400" y="942650"/>
              <a:ext cx="3236100" cy="3176700"/>
            </a:xfrm>
            <a:prstGeom prst="ellipse">
              <a:avLst/>
            </a:prstGeom>
            <a:noFill/>
            <a:ln>
              <a:noFill/>
            </a:ln>
          </p:spPr>
        </p:pic>
      </p:grpSp>
      <p:grpSp>
        <p:nvGrpSpPr>
          <p:cNvPr id="457" name="Google Shape;457;p31"/>
          <p:cNvGrpSpPr/>
          <p:nvPr/>
        </p:nvGrpSpPr>
        <p:grpSpPr>
          <a:xfrm>
            <a:off x="9938625" y="3000050"/>
            <a:ext cx="3375300" cy="3176700"/>
            <a:chOff x="9938625" y="942650"/>
            <a:chExt cx="3375300" cy="3176700"/>
          </a:xfrm>
        </p:grpSpPr>
        <p:sp>
          <p:nvSpPr>
            <p:cNvPr id="458" name="Google Shape;458;p31"/>
            <p:cNvSpPr/>
            <p:nvPr/>
          </p:nvSpPr>
          <p:spPr>
            <a:xfrm>
              <a:off x="9938633" y="942650"/>
              <a:ext cx="3236100" cy="3176700"/>
            </a:xfrm>
            <a:prstGeom prst="ellipse">
              <a:avLst/>
            </a:prstGeom>
            <a:noFill/>
            <a:ln cap="flat" cmpd="sng" w="25400">
              <a:solidFill>
                <a:srgbClr val="CDCDCD"/>
              </a:solidFill>
              <a:prstDash val="solid"/>
              <a:miter lim="800000"/>
              <a:headEnd len="sm" w="sm" type="none"/>
              <a:tailEnd len="sm" w="sm" type="none"/>
            </a:ln>
          </p:spPr>
          <p:txBody>
            <a:bodyPr anchorCtr="0" anchor="t" bIns="0" lIns="0" spcFirstLastPara="1" rIns="0" wrap="square" tIns="0">
              <a:noAutofit/>
            </a:bodyPr>
            <a:lstStyle/>
            <a:p>
              <a:pPr indent="0" lvl="0" marL="457200" rtl="0" algn="l">
                <a:spcBef>
                  <a:spcPts val="0"/>
                </a:spcBef>
                <a:spcAft>
                  <a:spcPts val="0"/>
                </a:spcAft>
                <a:buNone/>
              </a:pPr>
              <a:r>
                <a:t/>
              </a:r>
              <a:endParaRPr sz="4200">
                <a:latin typeface="Gill Sans"/>
                <a:ea typeface="Gill Sans"/>
                <a:cs typeface="Gill Sans"/>
                <a:sym typeface="Gill Sans"/>
              </a:endParaRPr>
            </a:p>
          </p:txBody>
        </p:sp>
        <p:pic>
          <p:nvPicPr>
            <p:cNvPr id="459" name="Google Shape;459;p31"/>
            <p:cNvPicPr preferRelativeResize="0"/>
            <p:nvPr/>
          </p:nvPicPr>
          <p:blipFill>
            <a:blip r:embed="rId6">
              <a:alphaModFix/>
            </a:blip>
            <a:stretch>
              <a:fillRect/>
            </a:stretch>
          </p:blipFill>
          <p:spPr>
            <a:xfrm>
              <a:off x="9938625" y="942650"/>
              <a:ext cx="3375300" cy="3176700"/>
            </a:xfrm>
            <a:prstGeom prst="ellipse">
              <a:avLst/>
            </a:prstGeom>
            <a:noFill/>
            <a:ln>
              <a:noFill/>
            </a:ln>
          </p:spPr>
        </p:pic>
      </p:grpSp>
      <p:grpSp>
        <p:nvGrpSpPr>
          <p:cNvPr id="460" name="Google Shape;460;p31"/>
          <p:cNvGrpSpPr/>
          <p:nvPr/>
        </p:nvGrpSpPr>
        <p:grpSpPr>
          <a:xfrm>
            <a:off x="14813825" y="3000050"/>
            <a:ext cx="3236150" cy="3176700"/>
            <a:chOff x="14813825" y="942650"/>
            <a:chExt cx="3236150" cy="3176700"/>
          </a:xfrm>
        </p:grpSpPr>
        <p:sp>
          <p:nvSpPr>
            <p:cNvPr id="461" name="Google Shape;461;p31"/>
            <p:cNvSpPr/>
            <p:nvPr/>
          </p:nvSpPr>
          <p:spPr>
            <a:xfrm>
              <a:off x="14813875" y="942650"/>
              <a:ext cx="3236100" cy="3176700"/>
            </a:xfrm>
            <a:prstGeom prst="ellipse">
              <a:avLst/>
            </a:prstGeom>
            <a:noFill/>
            <a:ln cap="flat" cmpd="sng" w="25400">
              <a:solidFill>
                <a:srgbClr val="CDCDCD"/>
              </a:solidFill>
              <a:prstDash val="solid"/>
              <a:miter lim="800000"/>
              <a:headEnd len="sm" w="sm" type="none"/>
              <a:tailEnd len="sm" w="sm" type="none"/>
            </a:ln>
          </p:spPr>
          <p:txBody>
            <a:bodyPr anchorCtr="0" anchor="t" bIns="0" lIns="0" spcFirstLastPara="1" rIns="0" wrap="square" tIns="0">
              <a:noAutofit/>
            </a:bodyPr>
            <a:lstStyle/>
            <a:p>
              <a:pPr indent="0" lvl="0" marL="457200" rtl="0" algn="l">
                <a:spcBef>
                  <a:spcPts val="0"/>
                </a:spcBef>
                <a:spcAft>
                  <a:spcPts val="0"/>
                </a:spcAft>
                <a:buNone/>
              </a:pPr>
              <a:r>
                <a:t/>
              </a:r>
              <a:endParaRPr sz="4200">
                <a:latin typeface="Gill Sans"/>
                <a:ea typeface="Gill Sans"/>
                <a:cs typeface="Gill Sans"/>
                <a:sym typeface="Gill Sans"/>
              </a:endParaRPr>
            </a:p>
          </p:txBody>
        </p:sp>
        <p:pic>
          <p:nvPicPr>
            <p:cNvPr id="462" name="Google Shape;462;p31"/>
            <p:cNvPicPr preferRelativeResize="0"/>
            <p:nvPr/>
          </p:nvPicPr>
          <p:blipFill>
            <a:blip r:embed="rId7">
              <a:alphaModFix/>
            </a:blip>
            <a:stretch>
              <a:fillRect/>
            </a:stretch>
          </p:blipFill>
          <p:spPr>
            <a:xfrm>
              <a:off x="14813825" y="942650"/>
              <a:ext cx="3236100" cy="3176700"/>
            </a:xfrm>
            <a:prstGeom prst="ellipse">
              <a:avLst/>
            </a:prstGeom>
            <a:noFill/>
            <a:ln>
              <a:noFill/>
            </a:ln>
          </p:spPr>
        </p:pic>
      </p:grpSp>
      <p:cxnSp>
        <p:nvCxnSpPr>
          <p:cNvPr id="463" name="Google Shape;463;p31"/>
          <p:cNvCxnSpPr/>
          <p:nvPr/>
        </p:nvCxnSpPr>
        <p:spPr>
          <a:xfrm>
            <a:off x="4375150" y="1290975"/>
            <a:ext cx="58800" cy="5379900"/>
          </a:xfrm>
          <a:prstGeom prst="straightConnector1">
            <a:avLst/>
          </a:prstGeom>
          <a:noFill/>
          <a:ln cap="flat" cmpd="sng" w="9525">
            <a:solidFill>
              <a:srgbClr val="F2F2F2"/>
            </a:solidFill>
            <a:prstDash val="lgDash"/>
            <a:round/>
            <a:headEnd len="med" w="med" type="none"/>
            <a:tailEnd len="med" w="med" type="none"/>
          </a:ln>
        </p:spPr>
      </p:cxnSp>
      <p:sp>
        <p:nvSpPr>
          <p:cNvPr id="464" name="Google Shape;464;p31"/>
          <p:cNvSpPr txBox="1"/>
          <p:nvPr/>
        </p:nvSpPr>
        <p:spPr>
          <a:xfrm>
            <a:off x="67075" y="1383550"/>
            <a:ext cx="4127700" cy="1548600"/>
          </a:xfrm>
          <a:prstGeom prst="rect">
            <a:avLst/>
          </a:prstGeom>
          <a:solidFill>
            <a:srgbClr val="3690E2">
              <a:alpha val="29409"/>
            </a:srgbClr>
          </a:solidFill>
          <a:ln cap="flat" cmpd="sng" w="25400">
            <a:solidFill>
              <a:srgbClr val="1A1A1A">
                <a:alpha val="29409"/>
              </a:srgbClr>
            </a:solidFill>
            <a:prstDash val="solid"/>
            <a:miter lim="800000"/>
            <a:headEnd len="sm" w="sm" type="none"/>
            <a:tailEnd len="sm" w="sm" type="none"/>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t/>
            </a:r>
            <a:endParaRPr sz="100">
              <a:solidFill>
                <a:schemeClr val="lt1"/>
              </a:solidFill>
              <a:latin typeface="Open Sans Light"/>
              <a:ea typeface="Open Sans Light"/>
              <a:cs typeface="Open Sans Light"/>
              <a:sym typeface="Open Sans Light"/>
            </a:endParaRPr>
          </a:p>
          <a:p>
            <a:pPr indent="0" lvl="0" marL="0" rtl="0" algn="l">
              <a:lnSpc>
                <a:spcPct val="80000"/>
              </a:lnSpc>
              <a:spcBef>
                <a:spcPts val="0"/>
              </a:spcBef>
              <a:spcAft>
                <a:spcPts val="0"/>
              </a:spcAft>
              <a:buSzPts val="3600"/>
              <a:buNone/>
            </a:pPr>
            <a:r>
              <a:rPr b="1" lang="en-US" sz="2300">
                <a:solidFill>
                  <a:schemeClr val="lt1"/>
                </a:solidFill>
                <a:latin typeface="Open Sans"/>
                <a:ea typeface="Open Sans"/>
                <a:cs typeface="Open Sans"/>
                <a:sym typeface="Open Sans"/>
              </a:rPr>
              <a:t>Cluster 1:</a:t>
            </a:r>
            <a:endParaRPr b="1" sz="2300">
              <a:solidFill>
                <a:schemeClr val="lt1"/>
              </a:solidFill>
              <a:latin typeface="Open Sans"/>
              <a:ea typeface="Open Sans"/>
              <a:cs typeface="Open Sans"/>
              <a:sym typeface="Open Sans"/>
            </a:endParaRPr>
          </a:p>
          <a:p>
            <a:pPr indent="0" lvl="0" marL="0" rtl="0" algn="l">
              <a:lnSpc>
                <a:spcPct val="80000"/>
              </a:lnSpc>
              <a:spcBef>
                <a:spcPts val="0"/>
              </a:spcBef>
              <a:spcAft>
                <a:spcPts val="0"/>
              </a:spcAft>
              <a:buSzPts val="3600"/>
              <a:buNone/>
            </a:pPr>
            <a:r>
              <a:t/>
            </a:r>
            <a:endParaRPr b="1" sz="2300">
              <a:solidFill>
                <a:schemeClr val="lt1"/>
              </a:solidFill>
              <a:latin typeface="Open Sans"/>
              <a:ea typeface="Open Sans"/>
              <a:cs typeface="Open Sans"/>
              <a:sym typeface="Open Sans"/>
            </a:endParaRPr>
          </a:p>
          <a:p>
            <a:pPr indent="0" lvl="0" marL="0" rtl="0" algn="l">
              <a:lnSpc>
                <a:spcPct val="80000"/>
              </a:lnSpc>
              <a:spcBef>
                <a:spcPts val="0"/>
              </a:spcBef>
              <a:spcAft>
                <a:spcPts val="0"/>
              </a:spcAft>
              <a:buClr>
                <a:schemeClr val="lt1"/>
              </a:buClr>
              <a:buSzPts val="3600"/>
              <a:buFont typeface="Open Sans Light"/>
              <a:buNone/>
            </a:pPr>
            <a:r>
              <a:rPr lang="en-US" sz="2300">
                <a:solidFill>
                  <a:schemeClr val="lt1"/>
                </a:solidFill>
                <a:latin typeface="Open Sans Light"/>
                <a:ea typeface="Open Sans Light"/>
                <a:cs typeface="Open Sans Light"/>
                <a:sym typeface="Open Sans Light"/>
              </a:rPr>
              <a:t>HP ENVY 5055 All-in-One Printer ( $119, Used By 7% of base)</a:t>
            </a:r>
            <a:endParaRPr sz="2300">
              <a:solidFill>
                <a:schemeClr val="lt1"/>
              </a:solidFill>
              <a:latin typeface="Open Sans Light"/>
              <a:ea typeface="Open Sans Light"/>
              <a:cs typeface="Open Sans Light"/>
              <a:sym typeface="Open Sans Light"/>
            </a:endParaRPr>
          </a:p>
        </p:txBody>
      </p:sp>
      <p:sp>
        <p:nvSpPr>
          <p:cNvPr id="465" name="Google Shape;465;p31"/>
          <p:cNvSpPr txBox="1"/>
          <p:nvPr/>
        </p:nvSpPr>
        <p:spPr>
          <a:xfrm>
            <a:off x="4639075" y="1383550"/>
            <a:ext cx="4127700" cy="1548600"/>
          </a:xfrm>
          <a:prstGeom prst="rect">
            <a:avLst/>
          </a:prstGeom>
          <a:solidFill>
            <a:srgbClr val="3690E2">
              <a:alpha val="29409"/>
            </a:srgbClr>
          </a:solidFill>
          <a:ln cap="flat" cmpd="sng" w="25400">
            <a:solidFill>
              <a:srgbClr val="1A1A1A">
                <a:alpha val="29409"/>
              </a:srgbClr>
            </a:solidFill>
            <a:prstDash val="solid"/>
            <a:miter lim="800000"/>
            <a:headEnd len="sm" w="sm" type="none"/>
            <a:tailEnd len="sm" w="sm" type="none"/>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t/>
            </a:r>
            <a:endParaRPr sz="100">
              <a:solidFill>
                <a:schemeClr val="lt1"/>
              </a:solidFill>
              <a:latin typeface="Open Sans Light"/>
              <a:ea typeface="Open Sans Light"/>
              <a:cs typeface="Open Sans Light"/>
              <a:sym typeface="Open Sans Light"/>
            </a:endParaRPr>
          </a:p>
          <a:p>
            <a:pPr indent="0" lvl="0" marL="0" rtl="0" algn="l">
              <a:lnSpc>
                <a:spcPct val="80000"/>
              </a:lnSpc>
              <a:spcBef>
                <a:spcPts val="0"/>
              </a:spcBef>
              <a:spcAft>
                <a:spcPts val="0"/>
              </a:spcAft>
              <a:buSzPts val="3600"/>
              <a:buNone/>
            </a:pPr>
            <a:r>
              <a:rPr b="1" lang="en-US" sz="2300">
                <a:solidFill>
                  <a:schemeClr val="lt1"/>
                </a:solidFill>
                <a:latin typeface="Open Sans"/>
                <a:ea typeface="Open Sans"/>
                <a:cs typeface="Open Sans"/>
                <a:sym typeface="Open Sans"/>
              </a:rPr>
              <a:t>Cluster 2:</a:t>
            </a:r>
            <a:endParaRPr b="1" sz="2300">
              <a:solidFill>
                <a:schemeClr val="lt1"/>
              </a:solidFill>
              <a:latin typeface="Open Sans"/>
              <a:ea typeface="Open Sans"/>
              <a:cs typeface="Open Sans"/>
              <a:sym typeface="Open Sans"/>
            </a:endParaRPr>
          </a:p>
          <a:p>
            <a:pPr indent="0" lvl="0" marL="0" rtl="0" algn="l">
              <a:lnSpc>
                <a:spcPct val="80000"/>
              </a:lnSpc>
              <a:spcBef>
                <a:spcPts val="0"/>
              </a:spcBef>
              <a:spcAft>
                <a:spcPts val="0"/>
              </a:spcAft>
              <a:buSzPts val="3600"/>
              <a:buNone/>
            </a:pPr>
            <a:r>
              <a:t/>
            </a:r>
            <a:endParaRPr b="1" sz="2300">
              <a:solidFill>
                <a:schemeClr val="lt1"/>
              </a:solidFill>
              <a:latin typeface="Open Sans"/>
              <a:ea typeface="Open Sans"/>
              <a:cs typeface="Open Sans"/>
              <a:sym typeface="Open Sans"/>
            </a:endParaRPr>
          </a:p>
          <a:p>
            <a:pPr indent="0" lvl="0" marL="0" rtl="0" algn="l">
              <a:lnSpc>
                <a:spcPct val="80000"/>
              </a:lnSpc>
              <a:spcBef>
                <a:spcPts val="0"/>
              </a:spcBef>
              <a:spcAft>
                <a:spcPts val="0"/>
              </a:spcAft>
              <a:buSzPts val="3600"/>
              <a:buNone/>
            </a:pPr>
            <a:r>
              <a:rPr lang="en-US" sz="2300">
                <a:solidFill>
                  <a:schemeClr val="lt1"/>
                </a:solidFill>
                <a:latin typeface="Open Sans Light"/>
                <a:ea typeface="Open Sans Light"/>
                <a:cs typeface="Open Sans Light"/>
                <a:sym typeface="Open Sans Light"/>
              </a:rPr>
              <a:t>HP OfficeJet Pro 9015 All-in-One Printer</a:t>
            </a:r>
            <a:r>
              <a:rPr lang="en-US" sz="2300">
                <a:solidFill>
                  <a:schemeClr val="lt1"/>
                </a:solidFill>
                <a:latin typeface="Open Sans Light"/>
                <a:ea typeface="Open Sans Light"/>
                <a:cs typeface="Open Sans Light"/>
                <a:sym typeface="Open Sans Light"/>
              </a:rPr>
              <a:t> ($233, Used By 11% of base)</a:t>
            </a:r>
            <a:endParaRPr sz="2300">
              <a:solidFill>
                <a:schemeClr val="lt1"/>
              </a:solidFill>
              <a:latin typeface="Open Sans Light"/>
              <a:ea typeface="Open Sans Light"/>
              <a:cs typeface="Open Sans Light"/>
              <a:sym typeface="Open Sans Light"/>
            </a:endParaRPr>
          </a:p>
        </p:txBody>
      </p:sp>
      <p:sp>
        <p:nvSpPr>
          <p:cNvPr id="466" name="Google Shape;466;p31"/>
          <p:cNvSpPr txBox="1"/>
          <p:nvPr/>
        </p:nvSpPr>
        <p:spPr>
          <a:xfrm>
            <a:off x="9363475" y="1383550"/>
            <a:ext cx="4127700" cy="1548600"/>
          </a:xfrm>
          <a:prstGeom prst="rect">
            <a:avLst/>
          </a:prstGeom>
          <a:solidFill>
            <a:srgbClr val="3690E2">
              <a:alpha val="29409"/>
            </a:srgbClr>
          </a:solidFill>
          <a:ln cap="flat" cmpd="sng" w="25400">
            <a:solidFill>
              <a:srgbClr val="1A1A1A">
                <a:alpha val="29409"/>
              </a:srgbClr>
            </a:solidFill>
            <a:prstDash val="solid"/>
            <a:miter lim="800000"/>
            <a:headEnd len="sm" w="sm" type="none"/>
            <a:tailEnd len="sm" w="sm" type="none"/>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t/>
            </a:r>
            <a:endParaRPr sz="100">
              <a:solidFill>
                <a:schemeClr val="lt1"/>
              </a:solidFill>
              <a:latin typeface="Open Sans Light"/>
              <a:ea typeface="Open Sans Light"/>
              <a:cs typeface="Open Sans Light"/>
              <a:sym typeface="Open Sans Light"/>
            </a:endParaRPr>
          </a:p>
          <a:p>
            <a:pPr indent="0" lvl="0" marL="0" rtl="0" algn="l">
              <a:lnSpc>
                <a:spcPct val="80000"/>
              </a:lnSpc>
              <a:spcBef>
                <a:spcPts val="0"/>
              </a:spcBef>
              <a:spcAft>
                <a:spcPts val="0"/>
              </a:spcAft>
              <a:buSzPts val="3600"/>
              <a:buNone/>
            </a:pPr>
            <a:r>
              <a:rPr b="1" lang="en-US" sz="2300">
                <a:solidFill>
                  <a:schemeClr val="lt1"/>
                </a:solidFill>
                <a:latin typeface="Open Sans"/>
                <a:ea typeface="Open Sans"/>
                <a:cs typeface="Open Sans"/>
                <a:sym typeface="Open Sans"/>
              </a:rPr>
              <a:t>Cluster 3:</a:t>
            </a:r>
            <a:endParaRPr b="1" sz="2300">
              <a:solidFill>
                <a:schemeClr val="lt1"/>
              </a:solidFill>
              <a:latin typeface="Open Sans"/>
              <a:ea typeface="Open Sans"/>
              <a:cs typeface="Open Sans"/>
              <a:sym typeface="Open Sans"/>
            </a:endParaRPr>
          </a:p>
          <a:p>
            <a:pPr indent="0" lvl="0" marL="0" rtl="0" algn="l">
              <a:lnSpc>
                <a:spcPct val="80000"/>
              </a:lnSpc>
              <a:spcBef>
                <a:spcPts val="0"/>
              </a:spcBef>
              <a:spcAft>
                <a:spcPts val="0"/>
              </a:spcAft>
              <a:buSzPts val="3600"/>
              <a:buNone/>
            </a:pPr>
            <a:r>
              <a:t/>
            </a:r>
            <a:endParaRPr sz="2300">
              <a:solidFill>
                <a:schemeClr val="lt1"/>
              </a:solidFill>
              <a:latin typeface="Open Sans Light"/>
              <a:ea typeface="Open Sans Light"/>
              <a:cs typeface="Open Sans Light"/>
              <a:sym typeface="Open Sans Light"/>
            </a:endParaRPr>
          </a:p>
          <a:p>
            <a:pPr indent="0" lvl="0" marL="0" rtl="0" algn="l">
              <a:lnSpc>
                <a:spcPct val="80000"/>
              </a:lnSpc>
              <a:spcBef>
                <a:spcPts val="0"/>
              </a:spcBef>
              <a:spcAft>
                <a:spcPts val="0"/>
              </a:spcAft>
              <a:buSzPts val="3600"/>
              <a:buNone/>
            </a:pPr>
            <a:r>
              <a:rPr lang="en-US" sz="2300">
                <a:solidFill>
                  <a:schemeClr val="lt1"/>
                </a:solidFill>
                <a:latin typeface="Open Sans Light"/>
                <a:ea typeface="Open Sans Light"/>
                <a:cs typeface="Open Sans Light"/>
                <a:sym typeface="Open Sans Light"/>
              </a:rPr>
              <a:t>HP Officejet Pro 8610 e-All-in-One Printer</a:t>
            </a:r>
            <a:r>
              <a:rPr lang="en-US" sz="2300">
                <a:solidFill>
                  <a:schemeClr val="lt1"/>
                </a:solidFill>
                <a:latin typeface="Open Sans Light"/>
                <a:ea typeface="Open Sans Light"/>
                <a:cs typeface="Open Sans Light"/>
                <a:sym typeface="Open Sans Light"/>
              </a:rPr>
              <a:t> ( $248, Used By 6% of base)</a:t>
            </a:r>
            <a:endParaRPr sz="2300">
              <a:solidFill>
                <a:schemeClr val="lt1"/>
              </a:solidFill>
              <a:latin typeface="Open Sans Light"/>
              <a:ea typeface="Open Sans Light"/>
              <a:cs typeface="Open Sans Light"/>
              <a:sym typeface="Open Sans Light"/>
            </a:endParaRPr>
          </a:p>
        </p:txBody>
      </p:sp>
      <p:sp>
        <p:nvSpPr>
          <p:cNvPr id="467" name="Google Shape;467;p31"/>
          <p:cNvSpPr txBox="1"/>
          <p:nvPr/>
        </p:nvSpPr>
        <p:spPr>
          <a:xfrm>
            <a:off x="14087875" y="1383550"/>
            <a:ext cx="4127700" cy="1548600"/>
          </a:xfrm>
          <a:prstGeom prst="rect">
            <a:avLst/>
          </a:prstGeom>
          <a:solidFill>
            <a:srgbClr val="3690E2">
              <a:alpha val="29409"/>
            </a:srgbClr>
          </a:solidFill>
          <a:ln cap="flat" cmpd="sng" w="25400">
            <a:solidFill>
              <a:srgbClr val="1A1A1A">
                <a:alpha val="29409"/>
              </a:srgbClr>
            </a:solidFill>
            <a:prstDash val="solid"/>
            <a:miter lim="800000"/>
            <a:headEnd len="sm" w="sm" type="none"/>
            <a:tailEnd len="sm" w="sm" type="none"/>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t/>
            </a:r>
            <a:endParaRPr b="1" sz="100">
              <a:solidFill>
                <a:schemeClr val="lt1"/>
              </a:solidFill>
              <a:latin typeface="Open Sans"/>
              <a:ea typeface="Open Sans"/>
              <a:cs typeface="Open Sans"/>
              <a:sym typeface="Open Sans"/>
            </a:endParaRPr>
          </a:p>
          <a:p>
            <a:pPr indent="0" lvl="0" marL="0" rtl="0" algn="l">
              <a:lnSpc>
                <a:spcPct val="80000"/>
              </a:lnSpc>
              <a:spcBef>
                <a:spcPts val="0"/>
              </a:spcBef>
              <a:spcAft>
                <a:spcPts val="0"/>
              </a:spcAft>
              <a:buSzPts val="3600"/>
              <a:buNone/>
            </a:pPr>
            <a:r>
              <a:rPr b="1" lang="en-US" sz="2300">
                <a:solidFill>
                  <a:schemeClr val="lt1"/>
                </a:solidFill>
                <a:latin typeface="Open Sans"/>
                <a:ea typeface="Open Sans"/>
                <a:cs typeface="Open Sans"/>
                <a:sym typeface="Open Sans"/>
              </a:rPr>
              <a:t>Cluster 4:</a:t>
            </a:r>
            <a:endParaRPr b="1" sz="2300">
              <a:solidFill>
                <a:schemeClr val="lt1"/>
              </a:solidFill>
              <a:latin typeface="Open Sans"/>
              <a:ea typeface="Open Sans"/>
              <a:cs typeface="Open Sans"/>
              <a:sym typeface="Open Sans"/>
            </a:endParaRPr>
          </a:p>
          <a:p>
            <a:pPr indent="0" lvl="0" marL="0" rtl="0" algn="l">
              <a:lnSpc>
                <a:spcPct val="80000"/>
              </a:lnSpc>
              <a:spcBef>
                <a:spcPts val="0"/>
              </a:spcBef>
              <a:spcAft>
                <a:spcPts val="0"/>
              </a:spcAft>
              <a:buSzPts val="3600"/>
              <a:buNone/>
            </a:pPr>
            <a:r>
              <a:t/>
            </a:r>
            <a:endParaRPr sz="2300">
              <a:solidFill>
                <a:schemeClr val="lt1"/>
              </a:solidFill>
              <a:latin typeface="Open Sans Light"/>
              <a:ea typeface="Open Sans Light"/>
              <a:cs typeface="Open Sans Light"/>
              <a:sym typeface="Open Sans Light"/>
            </a:endParaRPr>
          </a:p>
          <a:p>
            <a:pPr indent="0" lvl="0" marL="0" rtl="0" algn="l">
              <a:lnSpc>
                <a:spcPct val="80000"/>
              </a:lnSpc>
              <a:spcBef>
                <a:spcPts val="0"/>
              </a:spcBef>
              <a:spcAft>
                <a:spcPts val="0"/>
              </a:spcAft>
              <a:buSzPts val="3600"/>
              <a:buNone/>
            </a:pPr>
            <a:r>
              <a:rPr lang="en-US" sz="2300">
                <a:solidFill>
                  <a:schemeClr val="lt1"/>
                </a:solidFill>
                <a:latin typeface="Open Sans Light"/>
                <a:ea typeface="Open Sans Light"/>
                <a:cs typeface="Open Sans Light"/>
                <a:sym typeface="Open Sans Light"/>
              </a:rPr>
              <a:t>HP ENVY 6055 All-In-One Printer</a:t>
            </a:r>
            <a:r>
              <a:rPr lang="en-US" sz="2300">
                <a:solidFill>
                  <a:schemeClr val="lt1"/>
                </a:solidFill>
                <a:latin typeface="Open Sans Light"/>
                <a:ea typeface="Open Sans Light"/>
                <a:cs typeface="Open Sans Light"/>
                <a:sym typeface="Open Sans Light"/>
              </a:rPr>
              <a:t> ( $132, Used By 6% of base)</a:t>
            </a:r>
            <a:endParaRPr sz="2300">
              <a:solidFill>
                <a:schemeClr val="lt1"/>
              </a:solidFill>
              <a:latin typeface="Open Sans Light"/>
              <a:ea typeface="Open Sans Light"/>
              <a:cs typeface="Open Sans Light"/>
              <a:sym typeface="Open Sans Light"/>
            </a:endParaRPr>
          </a:p>
        </p:txBody>
      </p:sp>
      <p:cxnSp>
        <p:nvCxnSpPr>
          <p:cNvPr id="468" name="Google Shape;468;p31"/>
          <p:cNvCxnSpPr/>
          <p:nvPr/>
        </p:nvCxnSpPr>
        <p:spPr>
          <a:xfrm>
            <a:off x="9035725" y="1307350"/>
            <a:ext cx="58800" cy="5379900"/>
          </a:xfrm>
          <a:prstGeom prst="straightConnector1">
            <a:avLst/>
          </a:prstGeom>
          <a:noFill/>
          <a:ln cap="flat" cmpd="sng" w="9525">
            <a:solidFill>
              <a:srgbClr val="F2F2F2"/>
            </a:solidFill>
            <a:prstDash val="lgDash"/>
            <a:round/>
            <a:headEnd len="med" w="med" type="none"/>
            <a:tailEnd len="med" w="med" type="none"/>
          </a:ln>
        </p:spPr>
      </p:cxnSp>
      <p:cxnSp>
        <p:nvCxnSpPr>
          <p:cNvPr id="469" name="Google Shape;469;p31"/>
          <p:cNvCxnSpPr/>
          <p:nvPr/>
        </p:nvCxnSpPr>
        <p:spPr>
          <a:xfrm>
            <a:off x="13760125" y="1383550"/>
            <a:ext cx="58800" cy="5379900"/>
          </a:xfrm>
          <a:prstGeom prst="straightConnector1">
            <a:avLst/>
          </a:prstGeom>
          <a:noFill/>
          <a:ln cap="flat" cmpd="sng" w="9525">
            <a:solidFill>
              <a:srgbClr val="F2F2F2"/>
            </a:solidFill>
            <a:prstDash val="lgDash"/>
            <a:round/>
            <a:headEnd len="med" w="med" type="none"/>
            <a:tailEnd len="med" w="med" type="none"/>
          </a:ln>
        </p:spPr>
      </p:cxnSp>
      <p:sp>
        <p:nvSpPr>
          <p:cNvPr id="470" name="Google Shape;470;p31"/>
          <p:cNvSpPr txBox="1"/>
          <p:nvPr/>
        </p:nvSpPr>
        <p:spPr>
          <a:xfrm>
            <a:off x="0" y="7068250"/>
            <a:ext cx="18288000" cy="18009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300">
                <a:solidFill>
                  <a:schemeClr val="lt1"/>
                </a:solidFill>
                <a:latin typeface="Open Sans"/>
                <a:ea typeface="Open Sans"/>
                <a:cs typeface="Open Sans"/>
                <a:sym typeface="Open Sans"/>
              </a:rPr>
              <a:t>Recommendation:</a:t>
            </a:r>
            <a:endParaRPr b="1" sz="3300">
              <a:solidFill>
                <a:schemeClr val="lt1"/>
              </a:solidFill>
              <a:latin typeface="Open Sans"/>
              <a:ea typeface="Open Sans"/>
              <a:cs typeface="Open Sans"/>
              <a:sym typeface="Open Sans"/>
            </a:endParaRPr>
          </a:p>
          <a:p>
            <a:pPr indent="-381000" lvl="0" marL="457200" rtl="0" algn="l">
              <a:spcBef>
                <a:spcPts val="0"/>
              </a:spcBef>
              <a:spcAft>
                <a:spcPts val="0"/>
              </a:spcAft>
              <a:buClr>
                <a:schemeClr val="lt1"/>
              </a:buClr>
              <a:buSzPts val="2400"/>
              <a:buFont typeface="Open Sans"/>
              <a:buChar char="●"/>
            </a:pPr>
            <a:r>
              <a:rPr lang="en-US" sz="2400">
                <a:solidFill>
                  <a:schemeClr val="lt1"/>
                </a:solidFill>
                <a:latin typeface="Open Sans"/>
                <a:ea typeface="Open Sans"/>
                <a:cs typeface="Open Sans"/>
                <a:sym typeface="Open Sans"/>
              </a:rPr>
              <a:t>We identified the top 5 high-end printers which are popular within each segment</a:t>
            </a:r>
            <a:endParaRPr sz="2400">
              <a:solidFill>
                <a:schemeClr val="lt1"/>
              </a:solidFill>
              <a:latin typeface="Open Sans"/>
              <a:ea typeface="Open Sans"/>
              <a:cs typeface="Open Sans"/>
              <a:sym typeface="Open Sans"/>
            </a:endParaRPr>
          </a:p>
          <a:p>
            <a:pPr indent="-381000" lvl="0" marL="457200" rtl="0" algn="l">
              <a:spcBef>
                <a:spcPts val="0"/>
              </a:spcBef>
              <a:spcAft>
                <a:spcPts val="0"/>
              </a:spcAft>
              <a:buClr>
                <a:schemeClr val="lt1"/>
              </a:buClr>
              <a:buSzPts val="2400"/>
              <a:buFont typeface="Open Sans"/>
              <a:buChar char="●"/>
            </a:pPr>
            <a:r>
              <a:rPr lang="en-US" sz="2400">
                <a:solidFill>
                  <a:schemeClr val="lt1"/>
                </a:solidFill>
                <a:latin typeface="Open Sans"/>
                <a:ea typeface="Open Sans"/>
                <a:cs typeface="Open Sans"/>
                <a:sym typeface="Open Sans"/>
              </a:rPr>
              <a:t>We recommend promoting the 5 printers for these segments and upsell them to customers within the segment</a:t>
            </a:r>
            <a:endParaRPr sz="2400">
              <a:solidFill>
                <a:schemeClr val="lt1"/>
              </a:solidFill>
              <a:latin typeface="Open Sans"/>
              <a:ea typeface="Open Sans"/>
              <a:cs typeface="Open Sans"/>
              <a:sym typeface="Open Sans"/>
            </a:endParaRPr>
          </a:p>
          <a:p>
            <a:pPr indent="0" lvl="0" marL="0" rtl="0" algn="l">
              <a:spcBef>
                <a:spcPts val="0"/>
              </a:spcBef>
              <a:spcAft>
                <a:spcPts val="0"/>
              </a:spcAft>
              <a:buNone/>
            </a:pPr>
            <a:r>
              <a:rPr lang="en-US" sz="2400">
                <a:solidFill>
                  <a:schemeClr val="lt1"/>
                </a:solidFill>
                <a:latin typeface="Open Sans"/>
                <a:ea typeface="Open Sans"/>
                <a:cs typeface="Open Sans"/>
                <a:sym typeface="Open Sans"/>
              </a:rPr>
              <a:t> </a:t>
            </a:r>
            <a:endParaRPr sz="2400">
              <a:solidFill>
                <a:schemeClr val="lt1"/>
              </a:solidFill>
              <a:latin typeface="Open Sans"/>
              <a:ea typeface="Open Sans"/>
              <a:cs typeface="Open Sans"/>
              <a:sym typeface="Open Sans"/>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3434"/>
        </a:solidFill>
      </p:bgPr>
    </p:bg>
    <p:spTree>
      <p:nvGrpSpPr>
        <p:cNvPr id="474" name="Shape 474"/>
        <p:cNvGrpSpPr/>
        <p:nvPr/>
      </p:nvGrpSpPr>
      <p:grpSpPr>
        <a:xfrm>
          <a:off x="0" y="0"/>
          <a:ext cx="0" cy="0"/>
          <a:chOff x="0" y="0"/>
          <a:chExt cx="0" cy="0"/>
        </a:xfrm>
      </p:grpSpPr>
      <p:sp>
        <p:nvSpPr>
          <p:cNvPr id="475" name="Google Shape;475;p32"/>
          <p:cNvSpPr txBox="1"/>
          <p:nvPr/>
        </p:nvSpPr>
        <p:spPr>
          <a:xfrm>
            <a:off x="850100" y="167250"/>
            <a:ext cx="14180700" cy="6156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3000"/>
              <a:buFont typeface="Open Sans"/>
              <a:buNone/>
            </a:pPr>
            <a:r>
              <a:t/>
            </a:r>
            <a:endParaRPr b="1" sz="4000">
              <a:solidFill>
                <a:srgbClr val="19C38F"/>
              </a:solidFill>
            </a:endParaRPr>
          </a:p>
        </p:txBody>
      </p:sp>
      <p:sp>
        <p:nvSpPr>
          <p:cNvPr id="476" name="Google Shape;476;p32"/>
          <p:cNvSpPr txBox="1"/>
          <p:nvPr/>
        </p:nvSpPr>
        <p:spPr>
          <a:xfrm>
            <a:off x="5042250" y="244200"/>
            <a:ext cx="8203500" cy="6156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FFFFFF"/>
              </a:buClr>
              <a:buSzPts val="3000"/>
              <a:buFont typeface="Open Sans"/>
              <a:buNone/>
            </a:pPr>
            <a:r>
              <a:rPr b="1" lang="en-US" sz="4000">
                <a:solidFill>
                  <a:srgbClr val="89D9C0"/>
                </a:solidFill>
                <a:latin typeface="Open Sans"/>
                <a:ea typeface="Open Sans"/>
                <a:cs typeface="Open Sans"/>
                <a:sym typeface="Open Sans"/>
              </a:rPr>
              <a:t>Printer Recommendations:</a:t>
            </a:r>
            <a:endParaRPr sz="2600">
              <a:solidFill>
                <a:srgbClr val="E06666"/>
              </a:solidFill>
            </a:endParaRPr>
          </a:p>
        </p:txBody>
      </p:sp>
      <p:sp>
        <p:nvSpPr>
          <p:cNvPr id="477" name="Google Shape;477;p32"/>
          <p:cNvSpPr txBox="1"/>
          <p:nvPr/>
        </p:nvSpPr>
        <p:spPr>
          <a:xfrm>
            <a:off x="1430525" y="1864175"/>
            <a:ext cx="6324600" cy="3589800"/>
          </a:xfrm>
          <a:prstGeom prst="rect">
            <a:avLst/>
          </a:prstGeom>
          <a:solidFill>
            <a:srgbClr val="3690E2">
              <a:alpha val="29409"/>
            </a:srgbClr>
          </a:solidFill>
          <a:ln cap="flat" cmpd="sng" w="25400">
            <a:solidFill>
              <a:srgbClr val="1A1A1A">
                <a:alpha val="29409"/>
              </a:srgbClr>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478" name="Google Shape;478;p32"/>
          <p:cNvSpPr txBox="1"/>
          <p:nvPr/>
        </p:nvSpPr>
        <p:spPr>
          <a:xfrm>
            <a:off x="1430525" y="6412950"/>
            <a:ext cx="6324600" cy="3589800"/>
          </a:xfrm>
          <a:prstGeom prst="rect">
            <a:avLst/>
          </a:prstGeom>
          <a:solidFill>
            <a:srgbClr val="19C38F">
              <a:alpha val="29409"/>
            </a:srgbClr>
          </a:solidFill>
          <a:ln cap="flat" cmpd="sng" w="25400">
            <a:solidFill>
              <a:srgbClr val="1A1A1A">
                <a:alpha val="29409"/>
              </a:srgbClr>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479" name="Google Shape;479;p32"/>
          <p:cNvSpPr txBox="1"/>
          <p:nvPr/>
        </p:nvSpPr>
        <p:spPr>
          <a:xfrm>
            <a:off x="10955150" y="6386150"/>
            <a:ext cx="6324600" cy="3589800"/>
          </a:xfrm>
          <a:prstGeom prst="rect">
            <a:avLst/>
          </a:prstGeom>
          <a:solidFill>
            <a:srgbClr val="1E364F">
              <a:alpha val="29409"/>
            </a:srgbClr>
          </a:solidFill>
          <a:ln cap="flat" cmpd="sng" w="25400">
            <a:solidFill>
              <a:srgbClr val="1A1A1A">
                <a:alpha val="29409"/>
              </a:srgbClr>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480" name="Google Shape;480;p32"/>
          <p:cNvSpPr txBox="1"/>
          <p:nvPr/>
        </p:nvSpPr>
        <p:spPr>
          <a:xfrm>
            <a:off x="10984375" y="1864175"/>
            <a:ext cx="6323400" cy="3589800"/>
          </a:xfrm>
          <a:prstGeom prst="rect">
            <a:avLst/>
          </a:prstGeom>
          <a:solidFill>
            <a:srgbClr val="618292">
              <a:alpha val="29409"/>
            </a:srgbClr>
          </a:solidFill>
          <a:ln cap="flat" cmpd="sng" w="25400">
            <a:solidFill>
              <a:srgbClr val="1A1A1A">
                <a:alpha val="29409"/>
              </a:srgbClr>
            </a:solidFill>
            <a:prstDash val="solid"/>
            <a:miter lim="800000"/>
            <a:headEnd len="sm" w="sm" type="none"/>
            <a:tailEnd len="sm" w="sm" type="none"/>
          </a:ln>
        </p:spPr>
        <p:txBody>
          <a:bodyPr anchorCtr="0" anchor="t" bIns="0" lIns="0" spcFirstLastPara="1" rIns="0" wrap="square" tIns="0">
            <a:noAutofit/>
          </a:bodyPr>
          <a:lstStyle/>
          <a:p>
            <a:pPr indent="0" lvl="0" marL="457200" rtl="0" algn="l">
              <a:lnSpc>
                <a:spcPct val="115000"/>
              </a:lnSpc>
              <a:spcBef>
                <a:spcPts val="0"/>
              </a:spcBef>
              <a:spcAft>
                <a:spcPts val="0"/>
              </a:spcAft>
              <a:buNone/>
            </a:pPr>
            <a:r>
              <a:t/>
            </a:r>
            <a:endParaRPr sz="1200">
              <a:solidFill>
                <a:srgbClr val="D1D5DB"/>
              </a:solidFill>
              <a:latin typeface="Roboto"/>
              <a:ea typeface="Roboto"/>
              <a:cs typeface="Roboto"/>
              <a:sym typeface="Roboto"/>
            </a:endParaRPr>
          </a:p>
        </p:txBody>
      </p:sp>
      <p:graphicFrame>
        <p:nvGraphicFramePr>
          <p:cNvPr id="481" name="Google Shape;481;p32"/>
          <p:cNvGraphicFramePr/>
          <p:nvPr/>
        </p:nvGraphicFramePr>
        <p:xfrm>
          <a:off x="1430525" y="1864175"/>
          <a:ext cx="3000000" cy="3000000"/>
        </p:xfrm>
        <a:graphic>
          <a:graphicData uri="http://schemas.openxmlformats.org/drawingml/2006/table">
            <a:tbl>
              <a:tblPr>
                <a:noFill/>
                <a:tableStyleId>{F7356F09-66F6-4A93-AD0E-0E096622B997}</a:tableStyleId>
              </a:tblPr>
              <a:tblGrid>
                <a:gridCol w="2107800"/>
                <a:gridCol w="2107800"/>
                <a:gridCol w="2107800"/>
              </a:tblGrid>
              <a:tr h="372475">
                <a:tc>
                  <a:txBody>
                    <a:bodyPr/>
                    <a:lstStyle/>
                    <a:p>
                      <a:pPr indent="0" lvl="0" marL="0" rtl="0" algn="ctr">
                        <a:spcBef>
                          <a:spcPts val="0"/>
                        </a:spcBef>
                        <a:spcAft>
                          <a:spcPts val="0"/>
                        </a:spcAft>
                        <a:buNone/>
                      </a:pPr>
                      <a:r>
                        <a:rPr b="1" lang="en-US" sz="1700">
                          <a:solidFill>
                            <a:schemeClr val="lt1"/>
                          </a:solidFill>
                          <a:latin typeface="Open Sans"/>
                          <a:ea typeface="Open Sans"/>
                          <a:cs typeface="Open Sans"/>
                          <a:sym typeface="Open Sans"/>
                        </a:rPr>
                        <a:t>Printer</a:t>
                      </a:r>
                      <a:endParaRPr b="1" sz="1700">
                        <a:solidFill>
                          <a:schemeClr val="lt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9900"/>
                    </a:solidFill>
                  </a:tcPr>
                </a:tc>
                <a:tc>
                  <a:txBody>
                    <a:bodyPr/>
                    <a:lstStyle/>
                    <a:p>
                      <a:pPr indent="0" lvl="0" marL="0" rtl="0" algn="ctr">
                        <a:spcBef>
                          <a:spcPts val="0"/>
                        </a:spcBef>
                        <a:spcAft>
                          <a:spcPts val="0"/>
                        </a:spcAft>
                        <a:buNone/>
                      </a:pPr>
                      <a:r>
                        <a:rPr b="1" lang="en-US" sz="1700">
                          <a:solidFill>
                            <a:schemeClr val="lt1"/>
                          </a:solidFill>
                          <a:latin typeface="Open Sans"/>
                          <a:ea typeface="Open Sans"/>
                          <a:cs typeface="Open Sans"/>
                          <a:sym typeface="Open Sans"/>
                        </a:rPr>
                        <a:t>Cost</a:t>
                      </a:r>
                      <a:endParaRPr b="1" sz="1700">
                        <a:solidFill>
                          <a:schemeClr val="lt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9900"/>
                    </a:solidFill>
                  </a:tcPr>
                </a:tc>
                <a:tc>
                  <a:txBody>
                    <a:bodyPr/>
                    <a:lstStyle/>
                    <a:p>
                      <a:pPr indent="0" lvl="0" marL="0" rtl="0" algn="ctr">
                        <a:spcBef>
                          <a:spcPts val="0"/>
                        </a:spcBef>
                        <a:spcAft>
                          <a:spcPts val="0"/>
                        </a:spcAft>
                        <a:buNone/>
                      </a:pPr>
                      <a:r>
                        <a:rPr b="1" lang="en-US" sz="1700">
                          <a:solidFill>
                            <a:schemeClr val="lt1"/>
                          </a:solidFill>
                          <a:latin typeface="Open Sans"/>
                          <a:ea typeface="Open Sans"/>
                          <a:cs typeface="Open Sans"/>
                          <a:sym typeface="Open Sans"/>
                        </a:rPr>
                        <a:t>Cluster</a:t>
                      </a:r>
                      <a:r>
                        <a:rPr b="1" lang="en-US" sz="1700">
                          <a:solidFill>
                            <a:schemeClr val="lt1"/>
                          </a:solidFill>
                          <a:latin typeface="Open Sans"/>
                          <a:ea typeface="Open Sans"/>
                          <a:cs typeface="Open Sans"/>
                          <a:sym typeface="Open Sans"/>
                        </a:rPr>
                        <a:t> Share</a:t>
                      </a:r>
                      <a:endParaRPr b="1" sz="1700">
                        <a:solidFill>
                          <a:schemeClr val="lt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9900"/>
                    </a:solidFill>
                  </a:tcPr>
                </a:tc>
              </a:tr>
              <a:tr h="513775">
                <a:tc>
                  <a:txBody>
                    <a:bodyPr/>
                    <a:lstStyle/>
                    <a:p>
                      <a:pPr indent="0" lvl="0" marL="0" rtl="0" algn="ctr">
                        <a:spcBef>
                          <a:spcPts val="0"/>
                        </a:spcBef>
                        <a:spcAft>
                          <a:spcPts val="0"/>
                        </a:spcAft>
                        <a:buNone/>
                      </a:pPr>
                      <a:r>
                        <a:rPr lang="en-US">
                          <a:solidFill>
                            <a:schemeClr val="lt1"/>
                          </a:solidFill>
                          <a:latin typeface="Open Sans"/>
                          <a:ea typeface="Open Sans"/>
                          <a:cs typeface="Open Sans"/>
                          <a:sym typeface="Open Sans"/>
                        </a:rPr>
                        <a:t>HP OfficeJet Pro 8035 All-in-One Printer</a:t>
                      </a:r>
                      <a:endParaRPr>
                        <a:solidFill>
                          <a:schemeClr val="lt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2500">
                          <a:solidFill>
                            <a:schemeClr val="lt1"/>
                          </a:solidFill>
                          <a:latin typeface="Open Sans"/>
                          <a:ea typeface="Open Sans"/>
                          <a:cs typeface="Open Sans"/>
                          <a:sym typeface="Open Sans"/>
                        </a:rPr>
                        <a:t>$229</a:t>
                      </a:r>
                      <a:endParaRPr sz="2500">
                        <a:solidFill>
                          <a:schemeClr val="lt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solidFill>
                            <a:schemeClr val="lt1"/>
                          </a:solidFill>
                          <a:latin typeface="Open Sans"/>
                          <a:ea typeface="Open Sans"/>
                          <a:cs typeface="Open Sans"/>
                          <a:sym typeface="Open Sans"/>
                        </a:rPr>
                        <a:t>5%</a:t>
                      </a:r>
                      <a:endParaRPr sz="2500">
                        <a:solidFill>
                          <a:schemeClr val="lt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13775">
                <a:tc>
                  <a:txBody>
                    <a:bodyPr/>
                    <a:lstStyle/>
                    <a:p>
                      <a:pPr indent="0" lvl="0" marL="0" rtl="0" algn="ctr">
                        <a:spcBef>
                          <a:spcPts val="0"/>
                        </a:spcBef>
                        <a:spcAft>
                          <a:spcPts val="0"/>
                        </a:spcAft>
                        <a:buNone/>
                      </a:pPr>
                      <a:r>
                        <a:rPr lang="en-US">
                          <a:solidFill>
                            <a:schemeClr val="lt1"/>
                          </a:solidFill>
                          <a:latin typeface="Open Sans"/>
                          <a:ea typeface="Open Sans"/>
                          <a:cs typeface="Open Sans"/>
                          <a:sym typeface="Open Sans"/>
                        </a:rPr>
                        <a:t>HP ENVY Photo 7155 All-in-One Printer</a:t>
                      </a:r>
                      <a:endParaRPr>
                        <a:solidFill>
                          <a:schemeClr val="lt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2500">
                          <a:solidFill>
                            <a:schemeClr val="lt1"/>
                          </a:solidFill>
                          <a:latin typeface="Open Sans"/>
                          <a:ea typeface="Open Sans"/>
                          <a:cs typeface="Open Sans"/>
                          <a:sym typeface="Open Sans"/>
                        </a:rPr>
                        <a:t>$210</a:t>
                      </a:r>
                      <a:endParaRPr sz="2500">
                        <a:solidFill>
                          <a:schemeClr val="lt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solidFill>
                            <a:schemeClr val="lt1"/>
                          </a:solidFill>
                          <a:latin typeface="Open Sans"/>
                          <a:ea typeface="Open Sans"/>
                          <a:cs typeface="Open Sans"/>
                          <a:sym typeface="Open Sans"/>
                        </a:rPr>
                        <a:t>4%</a:t>
                      </a:r>
                      <a:endParaRPr sz="2500">
                        <a:solidFill>
                          <a:schemeClr val="lt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13775">
                <a:tc>
                  <a:txBody>
                    <a:bodyPr/>
                    <a:lstStyle/>
                    <a:p>
                      <a:pPr indent="0" lvl="0" marL="0" rtl="0" algn="ctr">
                        <a:spcBef>
                          <a:spcPts val="0"/>
                        </a:spcBef>
                        <a:spcAft>
                          <a:spcPts val="0"/>
                        </a:spcAft>
                        <a:buNone/>
                      </a:pPr>
                      <a:r>
                        <a:rPr lang="en-US">
                          <a:solidFill>
                            <a:schemeClr val="lt1"/>
                          </a:solidFill>
                          <a:latin typeface="Open Sans"/>
                          <a:ea typeface="Open Sans"/>
                          <a:cs typeface="Open Sans"/>
                          <a:sym typeface="Open Sans"/>
                        </a:rPr>
                        <a:t>HP OfficeJet Pro 8028 All-in-One Printer</a:t>
                      </a:r>
                      <a:endParaRPr>
                        <a:solidFill>
                          <a:schemeClr val="lt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2500">
                          <a:solidFill>
                            <a:schemeClr val="lt1"/>
                          </a:solidFill>
                          <a:latin typeface="Open Sans"/>
                          <a:ea typeface="Open Sans"/>
                          <a:cs typeface="Open Sans"/>
                          <a:sym typeface="Open Sans"/>
                        </a:rPr>
                        <a:t>$192</a:t>
                      </a:r>
                      <a:endParaRPr sz="2500">
                        <a:solidFill>
                          <a:schemeClr val="lt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solidFill>
                            <a:schemeClr val="lt1"/>
                          </a:solidFill>
                          <a:latin typeface="Open Sans"/>
                          <a:ea typeface="Open Sans"/>
                          <a:cs typeface="Open Sans"/>
                          <a:sym typeface="Open Sans"/>
                        </a:rPr>
                        <a:t>4%</a:t>
                      </a:r>
                      <a:endParaRPr sz="2500">
                        <a:solidFill>
                          <a:schemeClr val="lt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13775">
                <a:tc>
                  <a:txBody>
                    <a:bodyPr/>
                    <a:lstStyle/>
                    <a:p>
                      <a:pPr indent="0" lvl="0" marL="0" rtl="0" algn="ctr">
                        <a:spcBef>
                          <a:spcPts val="0"/>
                        </a:spcBef>
                        <a:spcAft>
                          <a:spcPts val="0"/>
                        </a:spcAft>
                        <a:buNone/>
                      </a:pPr>
                      <a:r>
                        <a:rPr lang="en-US">
                          <a:solidFill>
                            <a:schemeClr val="lt1"/>
                          </a:solidFill>
                          <a:latin typeface="Open Sans"/>
                          <a:ea typeface="Open Sans"/>
                          <a:cs typeface="Open Sans"/>
                          <a:sym typeface="Open Sans"/>
                        </a:rPr>
                        <a:t>HP OfficeJet Pro 8025 All-in-One Printer</a:t>
                      </a:r>
                      <a:endParaRPr>
                        <a:solidFill>
                          <a:schemeClr val="lt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2500">
                          <a:solidFill>
                            <a:schemeClr val="lt1"/>
                          </a:solidFill>
                          <a:latin typeface="Open Sans"/>
                          <a:ea typeface="Open Sans"/>
                          <a:cs typeface="Open Sans"/>
                          <a:sym typeface="Open Sans"/>
                        </a:rPr>
                        <a:t>$171</a:t>
                      </a:r>
                      <a:endParaRPr sz="2500">
                        <a:solidFill>
                          <a:schemeClr val="lt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solidFill>
                            <a:schemeClr val="lt1"/>
                          </a:solidFill>
                          <a:latin typeface="Open Sans"/>
                          <a:ea typeface="Open Sans"/>
                          <a:cs typeface="Open Sans"/>
                          <a:sym typeface="Open Sans"/>
                        </a:rPr>
                        <a:t>6%</a:t>
                      </a:r>
                      <a:endParaRPr sz="2500">
                        <a:solidFill>
                          <a:schemeClr val="lt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13775">
                <a:tc>
                  <a:txBody>
                    <a:bodyPr/>
                    <a:lstStyle/>
                    <a:p>
                      <a:pPr indent="0" lvl="0" marL="0" rtl="0" algn="ctr">
                        <a:spcBef>
                          <a:spcPts val="0"/>
                        </a:spcBef>
                        <a:spcAft>
                          <a:spcPts val="0"/>
                        </a:spcAft>
                        <a:buNone/>
                      </a:pPr>
                      <a:r>
                        <a:rPr lang="en-US">
                          <a:solidFill>
                            <a:schemeClr val="lt1"/>
                          </a:solidFill>
                          <a:latin typeface="Open Sans"/>
                          <a:ea typeface="Open Sans"/>
                          <a:cs typeface="Open Sans"/>
                          <a:sym typeface="Open Sans"/>
                        </a:rPr>
                        <a:t>HP ENVY Pro 6455 All-in-One Printer</a:t>
                      </a:r>
                      <a:endParaRPr>
                        <a:solidFill>
                          <a:schemeClr val="lt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2500">
                          <a:solidFill>
                            <a:schemeClr val="lt1"/>
                          </a:solidFill>
                          <a:latin typeface="Open Sans"/>
                          <a:ea typeface="Open Sans"/>
                          <a:cs typeface="Open Sans"/>
                          <a:sym typeface="Open Sans"/>
                        </a:rPr>
                        <a:t>$149</a:t>
                      </a:r>
                      <a:endParaRPr sz="2500">
                        <a:solidFill>
                          <a:schemeClr val="lt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solidFill>
                            <a:schemeClr val="lt1"/>
                          </a:solidFill>
                          <a:latin typeface="Open Sans"/>
                          <a:ea typeface="Open Sans"/>
                          <a:cs typeface="Open Sans"/>
                          <a:sym typeface="Open Sans"/>
                        </a:rPr>
                        <a:t>4%</a:t>
                      </a:r>
                      <a:endParaRPr sz="2500">
                        <a:solidFill>
                          <a:schemeClr val="lt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482" name="Google Shape;482;p32"/>
          <p:cNvGraphicFramePr/>
          <p:nvPr/>
        </p:nvGraphicFramePr>
        <p:xfrm>
          <a:off x="1430525" y="6436175"/>
          <a:ext cx="3000000" cy="3000000"/>
        </p:xfrm>
        <a:graphic>
          <a:graphicData uri="http://schemas.openxmlformats.org/drawingml/2006/table">
            <a:tbl>
              <a:tblPr>
                <a:noFill/>
                <a:tableStyleId>{F7356F09-66F6-4A93-AD0E-0E096622B997}</a:tableStyleId>
              </a:tblPr>
              <a:tblGrid>
                <a:gridCol w="2107800"/>
                <a:gridCol w="2107800"/>
                <a:gridCol w="2107800"/>
              </a:tblGrid>
              <a:tr h="372475">
                <a:tc>
                  <a:txBody>
                    <a:bodyPr/>
                    <a:lstStyle/>
                    <a:p>
                      <a:pPr indent="0" lvl="0" marL="0" rtl="0" algn="ctr">
                        <a:spcBef>
                          <a:spcPts val="0"/>
                        </a:spcBef>
                        <a:spcAft>
                          <a:spcPts val="0"/>
                        </a:spcAft>
                        <a:buNone/>
                      </a:pPr>
                      <a:r>
                        <a:rPr b="1" lang="en-US" sz="1700">
                          <a:solidFill>
                            <a:schemeClr val="lt1"/>
                          </a:solidFill>
                          <a:latin typeface="Open Sans"/>
                          <a:ea typeface="Open Sans"/>
                          <a:cs typeface="Open Sans"/>
                          <a:sym typeface="Open Sans"/>
                        </a:rPr>
                        <a:t>Printer</a:t>
                      </a:r>
                      <a:endParaRPr b="1" sz="1700">
                        <a:solidFill>
                          <a:schemeClr val="lt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9900"/>
                    </a:solidFill>
                  </a:tcPr>
                </a:tc>
                <a:tc>
                  <a:txBody>
                    <a:bodyPr/>
                    <a:lstStyle/>
                    <a:p>
                      <a:pPr indent="0" lvl="0" marL="0" rtl="0" algn="ctr">
                        <a:spcBef>
                          <a:spcPts val="0"/>
                        </a:spcBef>
                        <a:spcAft>
                          <a:spcPts val="0"/>
                        </a:spcAft>
                        <a:buNone/>
                      </a:pPr>
                      <a:r>
                        <a:rPr b="1" lang="en-US" sz="1700">
                          <a:solidFill>
                            <a:schemeClr val="lt1"/>
                          </a:solidFill>
                          <a:latin typeface="Open Sans"/>
                          <a:ea typeface="Open Sans"/>
                          <a:cs typeface="Open Sans"/>
                          <a:sym typeface="Open Sans"/>
                        </a:rPr>
                        <a:t>Cost</a:t>
                      </a:r>
                      <a:endParaRPr b="1" sz="1700">
                        <a:solidFill>
                          <a:schemeClr val="lt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9900"/>
                    </a:solidFill>
                  </a:tcPr>
                </a:tc>
                <a:tc>
                  <a:txBody>
                    <a:bodyPr/>
                    <a:lstStyle/>
                    <a:p>
                      <a:pPr indent="0" lvl="0" marL="0" rtl="0" algn="ctr">
                        <a:spcBef>
                          <a:spcPts val="0"/>
                        </a:spcBef>
                        <a:spcAft>
                          <a:spcPts val="0"/>
                        </a:spcAft>
                        <a:buNone/>
                      </a:pPr>
                      <a:r>
                        <a:rPr b="1" lang="en-US" sz="1700">
                          <a:solidFill>
                            <a:schemeClr val="lt1"/>
                          </a:solidFill>
                          <a:latin typeface="Open Sans"/>
                          <a:ea typeface="Open Sans"/>
                          <a:cs typeface="Open Sans"/>
                          <a:sym typeface="Open Sans"/>
                        </a:rPr>
                        <a:t>Cluster </a:t>
                      </a:r>
                      <a:r>
                        <a:rPr b="1" lang="en-US" sz="1700">
                          <a:solidFill>
                            <a:schemeClr val="lt1"/>
                          </a:solidFill>
                          <a:latin typeface="Open Sans"/>
                          <a:ea typeface="Open Sans"/>
                          <a:cs typeface="Open Sans"/>
                          <a:sym typeface="Open Sans"/>
                        </a:rPr>
                        <a:t>Share</a:t>
                      </a:r>
                      <a:endParaRPr b="1" sz="1700">
                        <a:solidFill>
                          <a:schemeClr val="lt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9900"/>
                    </a:solidFill>
                  </a:tcPr>
                </a:tc>
              </a:tr>
              <a:tr h="513775">
                <a:tc>
                  <a:txBody>
                    <a:bodyPr/>
                    <a:lstStyle/>
                    <a:p>
                      <a:pPr indent="0" lvl="0" marL="0" rtl="0" algn="ctr">
                        <a:spcBef>
                          <a:spcPts val="0"/>
                        </a:spcBef>
                        <a:spcAft>
                          <a:spcPts val="0"/>
                        </a:spcAft>
                        <a:buNone/>
                      </a:pPr>
                      <a:r>
                        <a:rPr lang="en-US">
                          <a:solidFill>
                            <a:srgbClr val="FFFFFF"/>
                          </a:solidFill>
                        </a:rPr>
                        <a:t>HP Officejet Pro 8610 e-All-in-One Printer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2500">
                          <a:solidFill>
                            <a:srgbClr val="FFFFFF"/>
                          </a:solidFill>
                        </a:rPr>
                        <a:t>$</a:t>
                      </a:r>
                      <a:r>
                        <a:rPr lang="en-US" sz="2500">
                          <a:solidFill>
                            <a:srgbClr val="FFFFFF"/>
                          </a:solidFill>
                        </a:rPr>
                        <a:t>248</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solidFill>
                            <a:srgbClr val="FFFFFF"/>
                          </a:solidFill>
                        </a:rPr>
                        <a:t>6%</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13775">
                <a:tc>
                  <a:txBody>
                    <a:bodyPr/>
                    <a:lstStyle/>
                    <a:p>
                      <a:pPr indent="0" lvl="0" marL="0" rtl="0" algn="ctr">
                        <a:spcBef>
                          <a:spcPts val="0"/>
                        </a:spcBef>
                        <a:spcAft>
                          <a:spcPts val="0"/>
                        </a:spcAft>
                        <a:buNone/>
                      </a:pPr>
                      <a:r>
                        <a:rPr lang="en-US">
                          <a:solidFill>
                            <a:srgbClr val="FFFFFF"/>
                          </a:solidFill>
                        </a:rPr>
                        <a:t>HP ENVY 7640 e-All-in-One Printer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2500">
                          <a:solidFill>
                            <a:srgbClr val="FFFFFF"/>
                          </a:solidFill>
                        </a:rPr>
                        <a:t>$</a:t>
                      </a:r>
                      <a:r>
                        <a:rPr lang="en-US" sz="2500">
                          <a:solidFill>
                            <a:srgbClr val="FFFFFF"/>
                          </a:solidFill>
                        </a:rPr>
                        <a:t>246</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solidFill>
                            <a:srgbClr val="FFFFFF"/>
                          </a:solidFill>
                        </a:rPr>
                        <a:t>6%</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13775">
                <a:tc>
                  <a:txBody>
                    <a:bodyPr/>
                    <a:lstStyle/>
                    <a:p>
                      <a:pPr indent="0" lvl="0" marL="0" rtl="0" algn="ctr">
                        <a:spcBef>
                          <a:spcPts val="0"/>
                        </a:spcBef>
                        <a:spcAft>
                          <a:spcPts val="0"/>
                        </a:spcAft>
                        <a:buNone/>
                      </a:pPr>
                      <a:r>
                        <a:rPr lang="en-US">
                          <a:solidFill>
                            <a:srgbClr val="FFFFFF"/>
                          </a:solidFill>
                        </a:rPr>
                        <a:t>HP OfficeJet Pro 6978 All-in-One Printer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2500">
                          <a:solidFill>
                            <a:srgbClr val="FFFFFF"/>
                          </a:solidFill>
                        </a:rPr>
                        <a:t>$</a:t>
                      </a:r>
                      <a:r>
                        <a:rPr lang="en-US" sz="2500">
                          <a:solidFill>
                            <a:srgbClr val="FFFFFF"/>
                          </a:solidFill>
                        </a:rPr>
                        <a:t>245</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solidFill>
                            <a:srgbClr val="FFFFFF"/>
                          </a:solidFill>
                        </a:rPr>
                        <a:t>5%</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13775">
                <a:tc>
                  <a:txBody>
                    <a:bodyPr/>
                    <a:lstStyle/>
                    <a:p>
                      <a:pPr indent="0" lvl="0" marL="0" rtl="0" algn="ctr">
                        <a:spcBef>
                          <a:spcPts val="0"/>
                        </a:spcBef>
                        <a:spcAft>
                          <a:spcPts val="0"/>
                        </a:spcAft>
                        <a:buNone/>
                      </a:pPr>
                      <a:r>
                        <a:rPr lang="en-US">
                          <a:solidFill>
                            <a:srgbClr val="FFFFFF"/>
                          </a:solidFill>
                        </a:rPr>
                        <a:t>HP OfficeJet Pro 8710 All-in-One Printer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2500">
                          <a:solidFill>
                            <a:srgbClr val="FFFFFF"/>
                          </a:solidFill>
                        </a:rPr>
                        <a:t>$</a:t>
                      </a:r>
                      <a:r>
                        <a:rPr lang="en-US" sz="2500">
                          <a:solidFill>
                            <a:srgbClr val="FFFFFF"/>
                          </a:solidFill>
                        </a:rPr>
                        <a:t>230</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solidFill>
                            <a:srgbClr val="FFFFFF"/>
                          </a:solidFill>
                        </a:rPr>
                        <a:t>5%</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13775">
                <a:tc>
                  <a:txBody>
                    <a:bodyPr/>
                    <a:lstStyle/>
                    <a:p>
                      <a:pPr indent="0" lvl="0" marL="0" rtl="0" algn="ctr">
                        <a:spcBef>
                          <a:spcPts val="0"/>
                        </a:spcBef>
                        <a:spcAft>
                          <a:spcPts val="0"/>
                        </a:spcAft>
                        <a:buNone/>
                      </a:pPr>
                      <a:r>
                        <a:rPr lang="en-US">
                          <a:solidFill>
                            <a:srgbClr val="FFFFFF"/>
                          </a:solidFill>
                        </a:rPr>
                        <a:t>HP ENVY 5660 e-All-in-One Printer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2500">
                          <a:solidFill>
                            <a:srgbClr val="FFFFFF"/>
                          </a:solidFill>
                        </a:rPr>
                        <a:t>$</a:t>
                      </a:r>
                      <a:r>
                        <a:rPr lang="en-US" sz="2500">
                          <a:solidFill>
                            <a:srgbClr val="FFFFFF"/>
                          </a:solidFill>
                        </a:rPr>
                        <a:t>185</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solidFill>
                            <a:srgbClr val="FFFFFF"/>
                          </a:solidFill>
                        </a:rPr>
                        <a:t>5%</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83" name="Google Shape;483;p32"/>
          <p:cNvSpPr txBox="1"/>
          <p:nvPr/>
        </p:nvSpPr>
        <p:spPr>
          <a:xfrm>
            <a:off x="1388865" y="953213"/>
            <a:ext cx="3571800" cy="11907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Clr>
                <a:srgbClr val="FFFFFF"/>
              </a:buClr>
              <a:buSzPts val="3600"/>
              <a:buFont typeface="Open Sans Light"/>
              <a:buNone/>
            </a:pPr>
            <a:r>
              <a:rPr lang="en-US" sz="3600">
                <a:solidFill>
                  <a:srgbClr val="FFFFFF"/>
                </a:solidFill>
                <a:latin typeface="Open Sans Light"/>
                <a:ea typeface="Open Sans Light"/>
                <a:cs typeface="Open Sans Light"/>
                <a:sym typeface="Open Sans Light"/>
              </a:rPr>
              <a:t>Cluster 1</a:t>
            </a:r>
            <a:endParaRPr sz="1100"/>
          </a:p>
        </p:txBody>
      </p:sp>
      <p:sp>
        <p:nvSpPr>
          <p:cNvPr id="484" name="Google Shape;484;p32"/>
          <p:cNvSpPr txBox="1"/>
          <p:nvPr/>
        </p:nvSpPr>
        <p:spPr>
          <a:xfrm>
            <a:off x="1435300" y="5393513"/>
            <a:ext cx="3571800" cy="11907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Clr>
                <a:schemeClr val="lt1"/>
              </a:buClr>
              <a:buSzPts val="3600"/>
              <a:buFont typeface="Open Sans Light"/>
              <a:buNone/>
            </a:pPr>
            <a:r>
              <a:rPr lang="en-US" sz="3600">
                <a:solidFill>
                  <a:schemeClr val="lt1"/>
                </a:solidFill>
                <a:latin typeface="Open Sans Light"/>
                <a:ea typeface="Open Sans Light"/>
                <a:cs typeface="Open Sans Light"/>
                <a:sym typeface="Open Sans Light"/>
              </a:rPr>
              <a:t>Cluster 3</a:t>
            </a:r>
            <a:endParaRPr sz="3600">
              <a:solidFill>
                <a:srgbClr val="FFFFFF"/>
              </a:solidFill>
              <a:latin typeface="Open Sans Light"/>
              <a:ea typeface="Open Sans Light"/>
              <a:cs typeface="Open Sans Light"/>
              <a:sym typeface="Open Sans Light"/>
            </a:endParaRPr>
          </a:p>
        </p:txBody>
      </p:sp>
      <p:graphicFrame>
        <p:nvGraphicFramePr>
          <p:cNvPr id="485" name="Google Shape;485;p32"/>
          <p:cNvGraphicFramePr/>
          <p:nvPr/>
        </p:nvGraphicFramePr>
        <p:xfrm>
          <a:off x="10956350" y="1864175"/>
          <a:ext cx="3000000" cy="3000000"/>
        </p:xfrm>
        <a:graphic>
          <a:graphicData uri="http://schemas.openxmlformats.org/drawingml/2006/table">
            <a:tbl>
              <a:tblPr>
                <a:noFill/>
                <a:tableStyleId>{F7356F09-66F6-4A93-AD0E-0E096622B997}</a:tableStyleId>
              </a:tblPr>
              <a:tblGrid>
                <a:gridCol w="2107800"/>
                <a:gridCol w="2107800"/>
                <a:gridCol w="2107800"/>
              </a:tblGrid>
              <a:tr h="372475">
                <a:tc>
                  <a:txBody>
                    <a:bodyPr/>
                    <a:lstStyle/>
                    <a:p>
                      <a:pPr indent="0" lvl="0" marL="0" rtl="0" algn="ctr">
                        <a:spcBef>
                          <a:spcPts val="0"/>
                        </a:spcBef>
                        <a:spcAft>
                          <a:spcPts val="0"/>
                        </a:spcAft>
                        <a:buNone/>
                      </a:pPr>
                      <a:r>
                        <a:rPr b="1" lang="en-US" sz="1700">
                          <a:solidFill>
                            <a:schemeClr val="lt1"/>
                          </a:solidFill>
                          <a:latin typeface="Open Sans"/>
                          <a:ea typeface="Open Sans"/>
                          <a:cs typeface="Open Sans"/>
                          <a:sym typeface="Open Sans"/>
                        </a:rPr>
                        <a:t>Printer</a:t>
                      </a:r>
                      <a:endParaRPr b="1" sz="1700">
                        <a:solidFill>
                          <a:schemeClr val="lt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9900"/>
                    </a:solidFill>
                  </a:tcPr>
                </a:tc>
                <a:tc>
                  <a:txBody>
                    <a:bodyPr/>
                    <a:lstStyle/>
                    <a:p>
                      <a:pPr indent="0" lvl="0" marL="0" rtl="0" algn="ctr">
                        <a:spcBef>
                          <a:spcPts val="0"/>
                        </a:spcBef>
                        <a:spcAft>
                          <a:spcPts val="0"/>
                        </a:spcAft>
                        <a:buNone/>
                      </a:pPr>
                      <a:r>
                        <a:rPr b="1" lang="en-US" sz="1700">
                          <a:solidFill>
                            <a:schemeClr val="lt1"/>
                          </a:solidFill>
                          <a:latin typeface="Open Sans"/>
                          <a:ea typeface="Open Sans"/>
                          <a:cs typeface="Open Sans"/>
                          <a:sym typeface="Open Sans"/>
                        </a:rPr>
                        <a:t>Cost</a:t>
                      </a:r>
                      <a:endParaRPr b="1" sz="1700">
                        <a:solidFill>
                          <a:schemeClr val="lt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9900"/>
                    </a:solidFill>
                  </a:tcPr>
                </a:tc>
                <a:tc>
                  <a:txBody>
                    <a:bodyPr/>
                    <a:lstStyle/>
                    <a:p>
                      <a:pPr indent="0" lvl="0" marL="0" rtl="0" algn="ctr">
                        <a:spcBef>
                          <a:spcPts val="0"/>
                        </a:spcBef>
                        <a:spcAft>
                          <a:spcPts val="0"/>
                        </a:spcAft>
                        <a:buNone/>
                      </a:pPr>
                      <a:r>
                        <a:rPr b="1" lang="en-US" sz="1700">
                          <a:solidFill>
                            <a:schemeClr val="lt1"/>
                          </a:solidFill>
                          <a:latin typeface="Open Sans"/>
                          <a:ea typeface="Open Sans"/>
                          <a:cs typeface="Open Sans"/>
                          <a:sym typeface="Open Sans"/>
                        </a:rPr>
                        <a:t>Cluster </a:t>
                      </a:r>
                      <a:r>
                        <a:rPr b="1" lang="en-US" sz="1700">
                          <a:solidFill>
                            <a:schemeClr val="lt1"/>
                          </a:solidFill>
                          <a:latin typeface="Open Sans"/>
                          <a:ea typeface="Open Sans"/>
                          <a:cs typeface="Open Sans"/>
                          <a:sym typeface="Open Sans"/>
                        </a:rPr>
                        <a:t>Share</a:t>
                      </a:r>
                      <a:endParaRPr b="1" sz="1700">
                        <a:solidFill>
                          <a:schemeClr val="lt1"/>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9900"/>
                    </a:solidFill>
                  </a:tcPr>
                </a:tc>
              </a:tr>
              <a:tr h="513775">
                <a:tc>
                  <a:txBody>
                    <a:bodyPr/>
                    <a:lstStyle/>
                    <a:p>
                      <a:pPr indent="0" lvl="0" marL="0" rtl="0" algn="ctr">
                        <a:spcBef>
                          <a:spcPts val="0"/>
                        </a:spcBef>
                        <a:spcAft>
                          <a:spcPts val="0"/>
                        </a:spcAft>
                        <a:buNone/>
                      </a:pPr>
                      <a:r>
                        <a:rPr lang="en-US">
                          <a:solidFill>
                            <a:srgbClr val="FFFFFF"/>
                          </a:solidFill>
                        </a:rPr>
                        <a:t>HP OfficeJet Pro 7740 Wide Format All-in-One Printer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2500">
                          <a:solidFill>
                            <a:srgbClr val="FFFFFF"/>
                          </a:solidFill>
                        </a:rPr>
                        <a:t>$612</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solidFill>
                            <a:srgbClr val="FFFFFF"/>
                          </a:solidFill>
                        </a:rPr>
                        <a:t>5%</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13775">
                <a:tc>
                  <a:txBody>
                    <a:bodyPr/>
                    <a:lstStyle/>
                    <a:p>
                      <a:pPr indent="0" lvl="0" marL="0" rtl="0" algn="ctr">
                        <a:spcBef>
                          <a:spcPts val="0"/>
                        </a:spcBef>
                        <a:spcAft>
                          <a:spcPts val="0"/>
                        </a:spcAft>
                        <a:buNone/>
                      </a:pPr>
                      <a:r>
                        <a:rPr lang="en-US">
                          <a:solidFill>
                            <a:srgbClr val="FFFFFF"/>
                          </a:solidFill>
                        </a:rPr>
                        <a:t>HP OfficeJet Pro 9025 All-in-One Printer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2500">
                          <a:solidFill>
                            <a:srgbClr val="FFFFFF"/>
                          </a:solidFill>
                        </a:rPr>
                        <a:t>$</a:t>
                      </a:r>
                      <a:r>
                        <a:rPr lang="en-US" sz="2500">
                          <a:solidFill>
                            <a:srgbClr val="FFFFFF"/>
                          </a:solidFill>
                        </a:rPr>
                        <a:t>341</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solidFill>
                            <a:srgbClr val="FFFFFF"/>
                          </a:solidFill>
                        </a:rPr>
                        <a:t>9%</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13775">
                <a:tc>
                  <a:txBody>
                    <a:bodyPr/>
                    <a:lstStyle/>
                    <a:p>
                      <a:pPr indent="0" lvl="0" marL="0" rtl="0" algn="ctr">
                        <a:spcBef>
                          <a:spcPts val="0"/>
                        </a:spcBef>
                        <a:spcAft>
                          <a:spcPts val="0"/>
                        </a:spcAft>
                        <a:buNone/>
                      </a:pPr>
                      <a:r>
                        <a:rPr lang="en-US">
                          <a:solidFill>
                            <a:srgbClr val="FFFFFF"/>
                          </a:solidFill>
                        </a:rPr>
                        <a:t>HP OfficeJet Pro 8720 All-in-One Printer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2500">
                          <a:solidFill>
                            <a:srgbClr val="FFFFFF"/>
                          </a:solidFill>
                        </a:rPr>
                        <a:t>$314</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solidFill>
                            <a:srgbClr val="FFFFFF"/>
                          </a:solidFill>
                        </a:rPr>
                        <a:t>4%</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13775">
                <a:tc>
                  <a:txBody>
                    <a:bodyPr/>
                    <a:lstStyle/>
                    <a:p>
                      <a:pPr indent="0" lvl="0" marL="0" rtl="0" algn="ctr">
                        <a:spcBef>
                          <a:spcPts val="0"/>
                        </a:spcBef>
                        <a:spcAft>
                          <a:spcPts val="0"/>
                        </a:spcAft>
                        <a:buNone/>
                      </a:pPr>
                      <a:r>
                        <a:rPr lang="en-US">
                          <a:solidFill>
                            <a:srgbClr val="FFFFFF"/>
                          </a:solidFill>
                        </a:rPr>
                        <a:t>HP OfficeJet Pro 9018 All-in-One Printer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2500">
                          <a:solidFill>
                            <a:srgbClr val="FFFFFF"/>
                          </a:solidFill>
                        </a:rPr>
                        <a:t>$256</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solidFill>
                            <a:srgbClr val="FFFFFF"/>
                          </a:solidFill>
                        </a:rPr>
                        <a:t>6%</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13775">
                <a:tc>
                  <a:txBody>
                    <a:bodyPr/>
                    <a:lstStyle/>
                    <a:p>
                      <a:pPr indent="0" lvl="0" marL="0" rtl="0" algn="ctr">
                        <a:spcBef>
                          <a:spcPts val="0"/>
                        </a:spcBef>
                        <a:spcAft>
                          <a:spcPts val="0"/>
                        </a:spcAft>
                        <a:buNone/>
                      </a:pPr>
                      <a:r>
                        <a:rPr lang="en-US">
                          <a:solidFill>
                            <a:srgbClr val="FFFFFF"/>
                          </a:solidFill>
                        </a:rPr>
                        <a:t>HP OfficeJet Pro 6978 All-in-One Printer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2500">
                          <a:solidFill>
                            <a:srgbClr val="FFFFFF"/>
                          </a:solidFill>
                        </a:rPr>
                        <a:t>$245</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solidFill>
                            <a:srgbClr val="FFFFFF"/>
                          </a:solidFill>
                        </a:rPr>
                        <a:t>5%</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486" name="Google Shape;486;p32"/>
          <p:cNvGraphicFramePr/>
          <p:nvPr/>
        </p:nvGraphicFramePr>
        <p:xfrm>
          <a:off x="10956350" y="6436175"/>
          <a:ext cx="3000000" cy="3000000"/>
        </p:xfrm>
        <a:graphic>
          <a:graphicData uri="http://schemas.openxmlformats.org/drawingml/2006/table">
            <a:tbl>
              <a:tblPr>
                <a:noFill/>
                <a:tableStyleId>{F7356F09-66F6-4A93-AD0E-0E096622B997}</a:tableStyleId>
              </a:tblPr>
              <a:tblGrid>
                <a:gridCol w="2107800"/>
                <a:gridCol w="2107800"/>
                <a:gridCol w="2107800"/>
              </a:tblGrid>
              <a:tr h="372475">
                <a:tc>
                  <a:txBody>
                    <a:bodyPr/>
                    <a:lstStyle/>
                    <a:p>
                      <a:pPr indent="0" lvl="0" marL="0" rtl="0" algn="ctr">
                        <a:spcBef>
                          <a:spcPts val="0"/>
                        </a:spcBef>
                        <a:spcAft>
                          <a:spcPts val="0"/>
                        </a:spcAft>
                        <a:buNone/>
                      </a:pPr>
                      <a:r>
                        <a:rPr b="1" lang="en-US" sz="1700">
                          <a:solidFill>
                            <a:srgbClr val="FFFFFF"/>
                          </a:solidFill>
                          <a:latin typeface="Open Sans"/>
                          <a:ea typeface="Open Sans"/>
                          <a:cs typeface="Open Sans"/>
                          <a:sym typeface="Open Sans"/>
                        </a:rPr>
                        <a:t>Printer</a:t>
                      </a:r>
                      <a:endParaRPr b="1" sz="1700">
                        <a:solidFill>
                          <a:srgbClr val="FFFFFF"/>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9900"/>
                    </a:solidFill>
                  </a:tcPr>
                </a:tc>
                <a:tc>
                  <a:txBody>
                    <a:bodyPr/>
                    <a:lstStyle/>
                    <a:p>
                      <a:pPr indent="0" lvl="0" marL="0" rtl="0" algn="ctr">
                        <a:spcBef>
                          <a:spcPts val="0"/>
                        </a:spcBef>
                        <a:spcAft>
                          <a:spcPts val="0"/>
                        </a:spcAft>
                        <a:buNone/>
                      </a:pPr>
                      <a:r>
                        <a:rPr b="1" lang="en-US" sz="1700">
                          <a:solidFill>
                            <a:srgbClr val="FFFFFF"/>
                          </a:solidFill>
                          <a:latin typeface="Open Sans"/>
                          <a:ea typeface="Open Sans"/>
                          <a:cs typeface="Open Sans"/>
                          <a:sym typeface="Open Sans"/>
                        </a:rPr>
                        <a:t>Cost</a:t>
                      </a:r>
                      <a:endParaRPr b="1" sz="1700">
                        <a:solidFill>
                          <a:srgbClr val="FFFFFF"/>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9900"/>
                    </a:solidFill>
                  </a:tcPr>
                </a:tc>
                <a:tc>
                  <a:txBody>
                    <a:bodyPr/>
                    <a:lstStyle/>
                    <a:p>
                      <a:pPr indent="0" lvl="0" marL="0" rtl="0" algn="ctr">
                        <a:spcBef>
                          <a:spcPts val="0"/>
                        </a:spcBef>
                        <a:spcAft>
                          <a:spcPts val="0"/>
                        </a:spcAft>
                        <a:buNone/>
                      </a:pPr>
                      <a:r>
                        <a:rPr b="1" lang="en-US" sz="1700">
                          <a:solidFill>
                            <a:srgbClr val="FFFFFF"/>
                          </a:solidFill>
                          <a:latin typeface="Open Sans"/>
                          <a:ea typeface="Open Sans"/>
                          <a:cs typeface="Open Sans"/>
                          <a:sym typeface="Open Sans"/>
                        </a:rPr>
                        <a:t>Cluster </a:t>
                      </a:r>
                      <a:r>
                        <a:rPr b="1" lang="en-US" sz="1700">
                          <a:solidFill>
                            <a:srgbClr val="FFFFFF"/>
                          </a:solidFill>
                          <a:latin typeface="Open Sans"/>
                          <a:ea typeface="Open Sans"/>
                          <a:cs typeface="Open Sans"/>
                          <a:sym typeface="Open Sans"/>
                        </a:rPr>
                        <a:t>Share</a:t>
                      </a:r>
                      <a:endParaRPr b="1" sz="1700">
                        <a:solidFill>
                          <a:srgbClr val="FFFFFF"/>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9900"/>
                    </a:solidFill>
                  </a:tcPr>
                </a:tc>
              </a:tr>
              <a:tr h="513775">
                <a:tc>
                  <a:txBody>
                    <a:bodyPr/>
                    <a:lstStyle/>
                    <a:p>
                      <a:pPr indent="0" lvl="0" marL="0" rtl="0" algn="ctr">
                        <a:spcBef>
                          <a:spcPts val="0"/>
                        </a:spcBef>
                        <a:spcAft>
                          <a:spcPts val="0"/>
                        </a:spcAft>
                        <a:buNone/>
                      </a:pPr>
                      <a:r>
                        <a:rPr lang="en-US">
                          <a:solidFill>
                            <a:srgbClr val="FFFFFF"/>
                          </a:solidFill>
                        </a:rPr>
                        <a:t>HP OfficeJet Pro 9018 All-in-One Printer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2500">
                          <a:solidFill>
                            <a:srgbClr val="FFFFFF"/>
                          </a:solidFill>
                        </a:rPr>
                        <a:t>$</a:t>
                      </a:r>
                      <a:r>
                        <a:rPr lang="en-US" sz="2500">
                          <a:solidFill>
                            <a:srgbClr val="FFFFFF"/>
                          </a:solidFill>
                        </a:rPr>
                        <a:t>256</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solidFill>
                            <a:srgbClr val="FFFFFF"/>
                          </a:solidFill>
                        </a:rPr>
                        <a:t>4%</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13775">
                <a:tc>
                  <a:txBody>
                    <a:bodyPr/>
                    <a:lstStyle/>
                    <a:p>
                      <a:pPr indent="0" lvl="0" marL="0" rtl="0" algn="ctr">
                        <a:spcBef>
                          <a:spcPts val="0"/>
                        </a:spcBef>
                        <a:spcAft>
                          <a:spcPts val="0"/>
                        </a:spcAft>
                        <a:buNone/>
                      </a:pPr>
                      <a:r>
                        <a:rPr lang="en-US">
                          <a:solidFill>
                            <a:srgbClr val="FFFFFF"/>
                          </a:solidFill>
                        </a:rPr>
                        <a:t>HP OfficeJet Pro 9015 All-in-One Printer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2500">
                          <a:solidFill>
                            <a:srgbClr val="FFFFFF"/>
                          </a:solidFill>
                        </a:rPr>
                        <a:t>$</a:t>
                      </a:r>
                      <a:r>
                        <a:rPr lang="en-US" sz="2500">
                          <a:solidFill>
                            <a:srgbClr val="FFFFFF"/>
                          </a:solidFill>
                        </a:rPr>
                        <a:t>233</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solidFill>
                            <a:srgbClr val="FFFFFF"/>
                          </a:solidFill>
                        </a:rPr>
                        <a:t>6%</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13775">
                <a:tc>
                  <a:txBody>
                    <a:bodyPr/>
                    <a:lstStyle/>
                    <a:p>
                      <a:pPr indent="0" lvl="0" marL="0" rtl="0" algn="ctr">
                        <a:spcBef>
                          <a:spcPts val="0"/>
                        </a:spcBef>
                        <a:spcAft>
                          <a:spcPts val="0"/>
                        </a:spcAft>
                        <a:buNone/>
                      </a:pPr>
                      <a:r>
                        <a:rPr lang="en-US">
                          <a:solidFill>
                            <a:srgbClr val="FFFFFF"/>
                          </a:solidFill>
                        </a:rPr>
                        <a:t>HP ENVY Pro 6455 All-in-One Printer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2500">
                          <a:solidFill>
                            <a:srgbClr val="FFFFFF"/>
                          </a:solidFill>
                        </a:rPr>
                        <a:t>$</a:t>
                      </a:r>
                      <a:r>
                        <a:rPr lang="en-US" sz="2500">
                          <a:solidFill>
                            <a:srgbClr val="FFFFFF"/>
                          </a:solidFill>
                        </a:rPr>
                        <a:t>149</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solidFill>
                            <a:srgbClr val="FFFFFF"/>
                          </a:solidFill>
                        </a:rPr>
                        <a:t>4%</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13775">
                <a:tc>
                  <a:txBody>
                    <a:bodyPr/>
                    <a:lstStyle/>
                    <a:p>
                      <a:pPr indent="0" lvl="0" marL="0" rtl="0" algn="ctr">
                        <a:spcBef>
                          <a:spcPts val="0"/>
                        </a:spcBef>
                        <a:spcAft>
                          <a:spcPts val="0"/>
                        </a:spcAft>
                        <a:buNone/>
                      </a:pPr>
                      <a:r>
                        <a:rPr lang="en-US">
                          <a:solidFill>
                            <a:srgbClr val="FFFFFF"/>
                          </a:solidFill>
                        </a:rPr>
                        <a:t>HP ENVY 6055 All-In-One Printer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2500">
                          <a:solidFill>
                            <a:srgbClr val="FFFFFF"/>
                          </a:solidFill>
                        </a:rPr>
                        <a:t>$</a:t>
                      </a:r>
                      <a:r>
                        <a:rPr lang="en-US" sz="2500">
                          <a:solidFill>
                            <a:srgbClr val="FFFFFF"/>
                          </a:solidFill>
                        </a:rPr>
                        <a:t>132</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solidFill>
                            <a:srgbClr val="FFFFFF"/>
                          </a:solidFill>
                        </a:rPr>
                        <a:t>6%</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13775">
                <a:tc>
                  <a:txBody>
                    <a:bodyPr/>
                    <a:lstStyle/>
                    <a:p>
                      <a:pPr indent="0" lvl="0" marL="0" rtl="0" algn="ctr">
                        <a:spcBef>
                          <a:spcPts val="0"/>
                        </a:spcBef>
                        <a:spcAft>
                          <a:spcPts val="0"/>
                        </a:spcAft>
                        <a:buNone/>
                      </a:pPr>
                      <a:r>
                        <a:rPr lang="en-US">
                          <a:solidFill>
                            <a:srgbClr val="FFFFFF"/>
                          </a:solidFill>
                        </a:rPr>
                        <a:t>HP ENVY 5055 All-in-One Printer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2500">
                          <a:solidFill>
                            <a:srgbClr val="FFFFFF"/>
                          </a:solidFill>
                        </a:rPr>
                        <a:t>$</a:t>
                      </a:r>
                      <a:r>
                        <a:rPr lang="en-US" sz="2500">
                          <a:solidFill>
                            <a:srgbClr val="FFFFFF"/>
                          </a:solidFill>
                        </a:rPr>
                        <a:t>119</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solidFill>
                            <a:srgbClr val="FFFFFF"/>
                          </a:solidFill>
                        </a:rPr>
                        <a:t>3%</a:t>
                      </a:r>
                      <a:endParaRPr sz="2500">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487" name="Google Shape;487;p32"/>
          <p:cNvSpPr txBox="1"/>
          <p:nvPr/>
        </p:nvSpPr>
        <p:spPr>
          <a:xfrm>
            <a:off x="10943040" y="953213"/>
            <a:ext cx="3571800" cy="11907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Clr>
                <a:srgbClr val="FFFFFF"/>
              </a:buClr>
              <a:buSzPts val="3600"/>
              <a:buFont typeface="Open Sans Light"/>
              <a:buNone/>
            </a:pPr>
            <a:r>
              <a:rPr lang="en-US" sz="3600">
                <a:solidFill>
                  <a:srgbClr val="FFFFFF"/>
                </a:solidFill>
                <a:latin typeface="Open Sans Light"/>
                <a:ea typeface="Open Sans Light"/>
                <a:cs typeface="Open Sans Light"/>
                <a:sym typeface="Open Sans Light"/>
              </a:rPr>
              <a:t>Cluster 2</a:t>
            </a:r>
            <a:endParaRPr sz="1100"/>
          </a:p>
        </p:txBody>
      </p:sp>
      <p:sp>
        <p:nvSpPr>
          <p:cNvPr id="488" name="Google Shape;488;p32"/>
          <p:cNvSpPr txBox="1"/>
          <p:nvPr/>
        </p:nvSpPr>
        <p:spPr>
          <a:xfrm>
            <a:off x="10943040" y="5393513"/>
            <a:ext cx="3571800" cy="11907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Clr>
                <a:srgbClr val="FFFFFF"/>
              </a:buClr>
              <a:buSzPts val="3600"/>
              <a:buFont typeface="Open Sans Light"/>
              <a:buNone/>
            </a:pPr>
            <a:r>
              <a:rPr lang="en-US" sz="3600">
                <a:solidFill>
                  <a:srgbClr val="FFFFFF"/>
                </a:solidFill>
                <a:latin typeface="Open Sans Light"/>
                <a:ea typeface="Open Sans Light"/>
                <a:cs typeface="Open Sans Light"/>
                <a:sym typeface="Open Sans Light"/>
              </a:rPr>
              <a:t>Cluster 4</a:t>
            </a:r>
            <a:endParaRPr sz="110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E5F88">
            <a:alpha val="19610"/>
          </a:srgbClr>
        </a:solidFill>
      </p:bgPr>
    </p:bg>
    <p:spTree>
      <p:nvGrpSpPr>
        <p:cNvPr id="492" name="Shape 492"/>
        <p:cNvGrpSpPr/>
        <p:nvPr/>
      </p:nvGrpSpPr>
      <p:grpSpPr>
        <a:xfrm>
          <a:off x="0" y="0"/>
          <a:ext cx="0" cy="0"/>
          <a:chOff x="0" y="0"/>
          <a:chExt cx="0" cy="0"/>
        </a:xfrm>
      </p:grpSpPr>
      <p:sp>
        <p:nvSpPr>
          <p:cNvPr id="493" name="Google Shape;493;p33"/>
          <p:cNvSpPr/>
          <p:nvPr/>
        </p:nvSpPr>
        <p:spPr>
          <a:xfrm>
            <a:off x="4209600" y="1567050"/>
            <a:ext cx="3848100" cy="3723900"/>
          </a:xfrm>
          <a:prstGeom prst="ellipse">
            <a:avLst/>
          </a:prstGeom>
          <a:noFill/>
          <a:ln cap="flat" cmpd="sng" w="25400">
            <a:solidFill>
              <a:srgbClr val="CDCDCD"/>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494" name="Google Shape;494;p33"/>
          <p:cNvSpPr/>
          <p:nvPr/>
        </p:nvSpPr>
        <p:spPr>
          <a:xfrm>
            <a:off x="4330059" y="1680895"/>
            <a:ext cx="3607200" cy="3496200"/>
          </a:xfrm>
          <a:prstGeom prst="ellipse">
            <a:avLst/>
          </a:prstGeom>
          <a:solidFill>
            <a:srgbClr val="004E8E">
              <a:alpha val="24710"/>
            </a:srgbClr>
          </a:solidFill>
          <a:ln cap="flat" cmpd="sng" w="25400">
            <a:solidFill>
              <a:schemeClr val="lt1"/>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495" name="Google Shape;495;p33"/>
          <p:cNvSpPr/>
          <p:nvPr/>
        </p:nvSpPr>
        <p:spPr>
          <a:xfrm>
            <a:off x="14100739" y="1287580"/>
            <a:ext cx="3607200" cy="3569700"/>
          </a:xfrm>
          <a:prstGeom prst="ellipse">
            <a:avLst/>
          </a:prstGeom>
          <a:solidFill>
            <a:srgbClr val="19C38F">
              <a:alpha val="49800"/>
            </a:srgbClr>
          </a:solidFill>
          <a:ln cap="flat" cmpd="sng" w="25400">
            <a:solidFill>
              <a:srgbClr val="378092">
                <a:alpha val="49800"/>
              </a:srgbClr>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496" name="Google Shape;496;p33"/>
          <p:cNvSpPr/>
          <p:nvPr/>
        </p:nvSpPr>
        <p:spPr>
          <a:xfrm>
            <a:off x="13980350" y="1171250"/>
            <a:ext cx="3848100" cy="3802200"/>
          </a:xfrm>
          <a:prstGeom prst="ellipse">
            <a:avLst/>
          </a:prstGeom>
          <a:noFill/>
          <a:ln cap="flat" cmpd="sng" w="25400">
            <a:solidFill>
              <a:srgbClr val="CDCDCD"/>
            </a:solidFill>
            <a:prstDash val="solid"/>
            <a:miter lim="800000"/>
            <a:headEnd len="sm" w="sm" type="none"/>
            <a:tailEnd len="sm" w="sm" type="none"/>
          </a:ln>
        </p:spPr>
        <p:txBody>
          <a:bodyPr anchorCtr="0" anchor="t" bIns="0" lIns="0" spcFirstLastPara="1" rIns="0" wrap="square" tIns="0">
            <a:noAutofit/>
          </a:bodyPr>
          <a:lstStyle/>
          <a:p>
            <a:pPr indent="0" lvl="0" marL="457200" rtl="0" algn="l">
              <a:spcBef>
                <a:spcPts val="0"/>
              </a:spcBef>
              <a:spcAft>
                <a:spcPts val="0"/>
              </a:spcAft>
              <a:buNone/>
            </a:pPr>
            <a:r>
              <a:t/>
            </a:r>
            <a:endParaRPr sz="4200">
              <a:latin typeface="Gill Sans"/>
              <a:ea typeface="Gill Sans"/>
              <a:cs typeface="Gill Sans"/>
              <a:sym typeface="Gill Sans"/>
            </a:endParaRPr>
          </a:p>
        </p:txBody>
      </p:sp>
      <p:pic>
        <p:nvPicPr>
          <p:cNvPr id="497" name="Google Shape;497;p33"/>
          <p:cNvPicPr preferRelativeResize="0"/>
          <p:nvPr/>
        </p:nvPicPr>
        <p:blipFill>
          <a:blip r:embed="rId3">
            <a:alphaModFix/>
          </a:blip>
          <a:stretch>
            <a:fillRect/>
          </a:stretch>
        </p:blipFill>
        <p:spPr>
          <a:xfrm>
            <a:off x="14468463" y="9538500"/>
            <a:ext cx="3743325" cy="581025"/>
          </a:xfrm>
          <a:prstGeom prst="rect">
            <a:avLst/>
          </a:prstGeom>
          <a:noFill/>
          <a:ln>
            <a:noFill/>
          </a:ln>
        </p:spPr>
      </p:pic>
      <p:sp>
        <p:nvSpPr>
          <p:cNvPr id="498" name="Google Shape;498;p33"/>
          <p:cNvSpPr/>
          <p:nvPr/>
        </p:nvSpPr>
        <p:spPr>
          <a:xfrm>
            <a:off x="10485014" y="5536055"/>
            <a:ext cx="3607200" cy="3569700"/>
          </a:xfrm>
          <a:prstGeom prst="ellipse">
            <a:avLst/>
          </a:prstGeom>
          <a:solidFill>
            <a:srgbClr val="9FC5E8"/>
          </a:solidFill>
          <a:ln cap="flat" cmpd="sng" w="25400">
            <a:solidFill>
              <a:srgbClr val="378092">
                <a:alpha val="49800"/>
              </a:srgbClr>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499" name="Google Shape;499;p33"/>
          <p:cNvSpPr/>
          <p:nvPr/>
        </p:nvSpPr>
        <p:spPr>
          <a:xfrm>
            <a:off x="10364575" y="5419800"/>
            <a:ext cx="3848100" cy="3802200"/>
          </a:xfrm>
          <a:prstGeom prst="ellipse">
            <a:avLst/>
          </a:prstGeom>
          <a:noFill/>
          <a:ln cap="flat" cmpd="sng" w="25400">
            <a:solidFill>
              <a:srgbClr val="CDCDCD"/>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500" name="Google Shape;500;p33"/>
          <p:cNvSpPr/>
          <p:nvPr/>
        </p:nvSpPr>
        <p:spPr>
          <a:xfrm>
            <a:off x="500675" y="5974200"/>
            <a:ext cx="3848100" cy="3723900"/>
          </a:xfrm>
          <a:prstGeom prst="ellipse">
            <a:avLst/>
          </a:prstGeom>
          <a:noFill/>
          <a:ln cap="flat" cmpd="sng" w="25400">
            <a:solidFill>
              <a:srgbClr val="CDCDCD"/>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501" name="Google Shape;501;p33"/>
          <p:cNvSpPr/>
          <p:nvPr/>
        </p:nvSpPr>
        <p:spPr>
          <a:xfrm>
            <a:off x="625759" y="6094358"/>
            <a:ext cx="3607200" cy="3496200"/>
          </a:xfrm>
          <a:prstGeom prst="ellipse">
            <a:avLst/>
          </a:prstGeom>
          <a:solidFill>
            <a:srgbClr val="4445D2"/>
          </a:solidFill>
          <a:ln cap="flat" cmpd="sng" w="25400">
            <a:solidFill>
              <a:srgbClr val="ABABAB"/>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502" name="Google Shape;502;p33"/>
          <p:cNvSpPr/>
          <p:nvPr/>
        </p:nvSpPr>
        <p:spPr>
          <a:xfrm>
            <a:off x="7435575" y="1587563"/>
            <a:ext cx="1228800" cy="657300"/>
          </a:xfrm>
          <a:prstGeom prst="roundRect">
            <a:avLst>
              <a:gd fmla="val 2417" name="adj"/>
            </a:avLst>
          </a:prstGeom>
          <a:solidFill>
            <a:srgbClr val="000000">
              <a:alpha val="69800"/>
            </a:srgbClr>
          </a:solidFill>
          <a:ln cap="flat" cmpd="sng" w="25400">
            <a:solidFill>
              <a:schemeClr val="dk1">
                <a:alpha val="69800"/>
              </a:schemeClr>
            </a:solidFill>
            <a:prstDash val="solid"/>
            <a:miter lim="800000"/>
            <a:headEnd len="sm" w="sm" type="none"/>
            <a:tailEnd len="sm" w="sm" type="none"/>
          </a:ln>
        </p:spPr>
        <p:txBody>
          <a:bodyPr anchorCtr="0" anchor="t" bIns="0" lIns="0" spcFirstLastPara="1" rIns="0" wrap="square" tIns="0">
            <a:noAutofit/>
          </a:bodyPr>
          <a:lstStyle/>
          <a:p>
            <a:pPr indent="0" lvl="0" marL="0" marR="0" rtl="0" algn="ctr">
              <a:lnSpc>
                <a:spcPct val="70000"/>
              </a:lnSpc>
              <a:spcBef>
                <a:spcPts val="0"/>
              </a:spcBef>
              <a:spcAft>
                <a:spcPts val="0"/>
              </a:spcAft>
              <a:buClr>
                <a:srgbClr val="FFFFFF"/>
              </a:buClr>
              <a:buSzPts val="1800"/>
              <a:buFont typeface="Source Sans Pro"/>
              <a:buNone/>
            </a:pPr>
            <a:r>
              <a:t/>
            </a:r>
            <a:endParaRPr b="1" sz="1800">
              <a:solidFill>
                <a:srgbClr val="FFFFFF"/>
              </a:solidFill>
              <a:latin typeface="Source Sans Pro"/>
              <a:ea typeface="Source Sans Pro"/>
              <a:cs typeface="Source Sans Pro"/>
              <a:sym typeface="Source Sans Pro"/>
            </a:endParaRPr>
          </a:p>
          <a:p>
            <a:pPr indent="0" lvl="0" marL="0" marR="0" rtl="0" algn="ctr">
              <a:lnSpc>
                <a:spcPct val="70000"/>
              </a:lnSpc>
              <a:spcBef>
                <a:spcPts val="0"/>
              </a:spcBef>
              <a:spcAft>
                <a:spcPts val="0"/>
              </a:spcAft>
              <a:buClr>
                <a:srgbClr val="FFFFFF"/>
              </a:buClr>
              <a:buSzPts val="1800"/>
              <a:buFont typeface="Source Sans Pro"/>
              <a:buNone/>
            </a:pPr>
            <a:r>
              <a:rPr lang="en-US" sz="1800">
                <a:solidFill>
                  <a:srgbClr val="FFFFFF"/>
                </a:solidFill>
                <a:latin typeface="Open Sans"/>
                <a:ea typeface="Open Sans"/>
                <a:cs typeface="Open Sans"/>
                <a:sym typeface="Open Sans"/>
              </a:rPr>
              <a:t>Segment 1</a:t>
            </a:r>
            <a:endParaRPr sz="1800">
              <a:solidFill>
                <a:srgbClr val="FFFFFF"/>
              </a:solidFill>
              <a:latin typeface="Open Sans"/>
              <a:ea typeface="Open Sans"/>
              <a:cs typeface="Open Sans"/>
              <a:sym typeface="Open Sans"/>
            </a:endParaRPr>
          </a:p>
          <a:p>
            <a:pPr indent="0" lvl="0" marL="0" marR="0" rtl="0" algn="ctr">
              <a:lnSpc>
                <a:spcPct val="70000"/>
              </a:lnSpc>
              <a:spcBef>
                <a:spcPts val="0"/>
              </a:spcBef>
              <a:spcAft>
                <a:spcPts val="0"/>
              </a:spcAft>
              <a:buClr>
                <a:srgbClr val="FFFFFF"/>
              </a:buClr>
              <a:buSzPts val="1600"/>
              <a:buFont typeface="Source Sans Pro"/>
              <a:buNone/>
            </a:pPr>
            <a:r>
              <a:t/>
            </a:r>
            <a:endParaRPr sz="1100"/>
          </a:p>
        </p:txBody>
      </p:sp>
      <p:sp>
        <p:nvSpPr>
          <p:cNvPr id="503" name="Google Shape;503;p33"/>
          <p:cNvSpPr/>
          <p:nvPr/>
        </p:nvSpPr>
        <p:spPr>
          <a:xfrm>
            <a:off x="4209600" y="8564700"/>
            <a:ext cx="1228800" cy="657300"/>
          </a:xfrm>
          <a:prstGeom prst="roundRect">
            <a:avLst>
              <a:gd fmla="val 2417" name="adj"/>
            </a:avLst>
          </a:prstGeom>
          <a:solidFill>
            <a:srgbClr val="000000">
              <a:alpha val="69800"/>
            </a:srgbClr>
          </a:solidFill>
          <a:ln cap="flat" cmpd="sng" w="25400">
            <a:solidFill>
              <a:schemeClr val="dk1">
                <a:alpha val="69800"/>
              </a:schemeClr>
            </a:solidFill>
            <a:prstDash val="solid"/>
            <a:miter lim="800000"/>
            <a:headEnd len="sm" w="sm" type="none"/>
            <a:tailEnd len="sm" w="sm" type="none"/>
          </a:ln>
        </p:spPr>
        <p:txBody>
          <a:bodyPr anchorCtr="0" anchor="t" bIns="0" lIns="0" spcFirstLastPara="1" rIns="0" wrap="square" tIns="0">
            <a:noAutofit/>
          </a:bodyPr>
          <a:lstStyle/>
          <a:p>
            <a:pPr indent="0" lvl="0" marL="0" marR="0" rtl="0" algn="ctr">
              <a:lnSpc>
                <a:spcPct val="70000"/>
              </a:lnSpc>
              <a:spcBef>
                <a:spcPts val="0"/>
              </a:spcBef>
              <a:spcAft>
                <a:spcPts val="0"/>
              </a:spcAft>
              <a:buClr>
                <a:srgbClr val="FFFFFF"/>
              </a:buClr>
              <a:buSzPts val="1800"/>
              <a:buFont typeface="Source Sans Pro"/>
              <a:buNone/>
            </a:pPr>
            <a:r>
              <a:t/>
            </a:r>
            <a:endParaRPr b="1" sz="1800">
              <a:solidFill>
                <a:srgbClr val="FFFFFF"/>
              </a:solidFill>
              <a:latin typeface="Source Sans Pro"/>
              <a:ea typeface="Source Sans Pro"/>
              <a:cs typeface="Source Sans Pro"/>
              <a:sym typeface="Source Sans Pro"/>
            </a:endParaRPr>
          </a:p>
          <a:p>
            <a:pPr indent="0" lvl="0" marL="0" rtl="0" algn="ctr">
              <a:lnSpc>
                <a:spcPct val="70000"/>
              </a:lnSpc>
              <a:spcBef>
                <a:spcPts val="0"/>
              </a:spcBef>
              <a:spcAft>
                <a:spcPts val="0"/>
              </a:spcAft>
              <a:buClr>
                <a:schemeClr val="lt1"/>
              </a:buClr>
              <a:buSzPts val="1800"/>
              <a:buFont typeface="Source Sans Pro"/>
              <a:buNone/>
            </a:pPr>
            <a:r>
              <a:rPr lang="en-US" sz="1800">
                <a:solidFill>
                  <a:schemeClr val="lt1"/>
                </a:solidFill>
                <a:latin typeface="Open Sans"/>
                <a:ea typeface="Open Sans"/>
                <a:cs typeface="Open Sans"/>
                <a:sym typeface="Open Sans"/>
              </a:rPr>
              <a:t>Segment 2</a:t>
            </a:r>
            <a:endParaRPr sz="1800">
              <a:solidFill>
                <a:srgbClr val="FFFFFF"/>
              </a:solidFill>
              <a:latin typeface="Open Sans"/>
              <a:ea typeface="Open Sans"/>
              <a:cs typeface="Open Sans"/>
              <a:sym typeface="Open Sans"/>
            </a:endParaRPr>
          </a:p>
          <a:p>
            <a:pPr indent="0" lvl="0" marL="0" marR="0" rtl="0" algn="ctr">
              <a:lnSpc>
                <a:spcPct val="70000"/>
              </a:lnSpc>
              <a:spcBef>
                <a:spcPts val="0"/>
              </a:spcBef>
              <a:spcAft>
                <a:spcPts val="0"/>
              </a:spcAft>
              <a:buClr>
                <a:srgbClr val="FFFFFF"/>
              </a:buClr>
              <a:buSzPts val="1600"/>
              <a:buFont typeface="Source Sans Pro"/>
              <a:buNone/>
            </a:pPr>
            <a:r>
              <a:t/>
            </a:r>
            <a:endParaRPr sz="1100"/>
          </a:p>
        </p:txBody>
      </p:sp>
      <p:sp>
        <p:nvSpPr>
          <p:cNvPr id="504" name="Google Shape;504;p33"/>
          <p:cNvSpPr/>
          <p:nvPr/>
        </p:nvSpPr>
        <p:spPr>
          <a:xfrm>
            <a:off x="12983875" y="1463450"/>
            <a:ext cx="1228800" cy="657300"/>
          </a:xfrm>
          <a:prstGeom prst="roundRect">
            <a:avLst>
              <a:gd fmla="val 2417" name="adj"/>
            </a:avLst>
          </a:prstGeom>
          <a:solidFill>
            <a:srgbClr val="000000">
              <a:alpha val="69800"/>
            </a:srgbClr>
          </a:solidFill>
          <a:ln cap="flat" cmpd="sng" w="25400">
            <a:solidFill>
              <a:schemeClr val="dk1">
                <a:alpha val="69800"/>
              </a:schemeClr>
            </a:solidFill>
            <a:prstDash val="solid"/>
            <a:miter lim="800000"/>
            <a:headEnd len="sm" w="sm" type="none"/>
            <a:tailEnd len="sm" w="sm" type="none"/>
          </a:ln>
        </p:spPr>
        <p:txBody>
          <a:bodyPr anchorCtr="0" anchor="t" bIns="0" lIns="0" spcFirstLastPara="1" rIns="0" wrap="square" tIns="0">
            <a:noAutofit/>
          </a:bodyPr>
          <a:lstStyle/>
          <a:p>
            <a:pPr indent="0" lvl="0" marL="0" marR="0" rtl="0" algn="ctr">
              <a:lnSpc>
                <a:spcPct val="70000"/>
              </a:lnSpc>
              <a:spcBef>
                <a:spcPts val="0"/>
              </a:spcBef>
              <a:spcAft>
                <a:spcPts val="0"/>
              </a:spcAft>
              <a:buClr>
                <a:srgbClr val="FFFFFF"/>
              </a:buClr>
              <a:buSzPts val="1800"/>
              <a:buFont typeface="Source Sans Pro"/>
              <a:buNone/>
            </a:pPr>
            <a:r>
              <a:t/>
            </a:r>
            <a:endParaRPr b="1" sz="1800">
              <a:solidFill>
                <a:srgbClr val="FFFFFF"/>
              </a:solidFill>
              <a:latin typeface="Source Sans Pro"/>
              <a:ea typeface="Source Sans Pro"/>
              <a:cs typeface="Source Sans Pro"/>
              <a:sym typeface="Source Sans Pro"/>
            </a:endParaRPr>
          </a:p>
          <a:p>
            <a:pPr indent="0" lvl="0" marL="0" rtl="0" algn="ctr">
              <a:lnSpc>
                <a:spcPct val="70000"/>
              </a:lnSpc>
              <a:spcBef>
                <a:spcPts val="0"/>
              </a:spcBef>
              <a:spcAft>
                <a:spcPts val="0"/>
              </a:spcAft>
              <a:buClr>
                <a:schemeClr val="lt1"/>
              </a:buClr>
              <a:buSzPts val="1800"/>
              <a:buFont typeface="Source Sans Pro"/>
              <a:buNone/>
            </a:pPr>
            <a:r>
              <a:rPr lang="en-US" sz="1800">
                <a:solidFill>
                  <a:schemeClr val="lt1"/>
                </a:solidFill>
                <a:latin typeface="Open Sans"/>
                <a:ea typeface="Open Sans"/>
                <a:cs typeface="Open Sans"/>
                <a:sym typeface="Open Sans"/>
              </a:rPr>
              <a:t>Segment 3</a:t>
            </a:r>
            <a:endParaRPr sz="1800">
              <a:solidFill>
                <a:srgbClr val="FFFFFF"/>
              </a:solidFill>
              <a:latin typeface="Open Sans"/>
              <a:ea typeface="Open Sans"/>
              <a:cs typeface="Open Sans"/>
              <a:sym typeface="Open Sans"/>
            </a:endParaRPr>
          </a:p>
          <a:p>
            <a:pPr indent="0" lvl="0" marL="0" marR="0" rtl="0" algn="ctr">
              <a:lnSpc>
                <a:spcPct val="70000"/>
              </a:lnSpc>
              <a:spcBef>
                <a:spcPts val="0"/>
              </a:spcBef>
              <a:spcAft>
                <a:spcPts val="0"/>
              </a:spcAft>
              <a:buClr>
                <a:srgbClr val="FFFFFF"/>
              </a:buClr>
              <a:buSzPts val="1600"/>
              <a:buFont typeface="Source Sans Pro"/>
              <a:buNone/>
            </a:pPr>
            <a:r>
              <a:t/>
            </a:r>
            <a:endParaRPr sz="1100"/>
          </a:p>
        </p:txBody>
      </p:sp>
      <p:sp>
        <p:nvSpPr>
          <p:cNvPr id="505" name="Google Shape;505;p33"/>
          <p:cNvSpPr/>
          <p:nvPr/>
        </p:nvSpPr>
        <p:spPr>
          <a:xfrm>
            <a:off x="13733225" y="5419800"/>
            <a:ext cx="1228800" cy="657300"/>
          </a:xfrm>
          <a:prstGeom prst="roundRect">
            <a:avLst>
              <a:gd fmla="val 2417" name="adj"/>
            </a:avLst>
          </a:prstGeom>
          <a:solidFill>
            <a:srgbClr val="000000">
              <a:alpha val="69800"/>
            </a:srgbClr>
          </a:solidFill>
          <a:ln cap="flat" cmpd="sng" w="25400">
            <a:solidFill>
              <a:schemeClr val="dk1">
                <a:alpha val="69800"/>
              </a:schemeClr>
            </a:solidFill>
            <a:prstDash val="solid"/>
            <a:miter lim="800000"/>
            <a:headEnd len="sm" w="sm" type="none"/>
            <a:tailEnd len="sm" w="sm" type="none"/>
          </a:ln>
        </p:spPr>
        <p:txBody>
          <a:bodyPr anchorCtr="0" anchor="t" bIns="0" lIns="0" spcFirstLastPara="1" rIns="0" wrap="square" tIns="0">
            <a:noAutofit/>
          </a:bodyPr>
          <a:lstStyle/>
          <a:p>
            <a:pPr indent="0" lvl="0" marL="0" marR="0" rtl="0" algn="ctr">
              <a:lnSpc>
                <a:spcPct val="70000"/>
              </a:lnSpc>
              <a:spcBef>
                <a:spcPts val="0"/>
              </a:spcBef>
              <a:spcAft>
                <a:spcPts val="0"/>
              </a:spcAft>
              <a:buClr>
                <a:srgbClr val="FFFFFF"/>
              </a:buClr>
              <a:buSzPts val="1800"/>
              <a:buFont typeface="Source Sans Pro"/>
              <a:buNone/>
            </a:pPr>
            <a:r>
              <a:t/>
            </a:r>
            <a:endParaRPr b="1" sz="1800">
              <a:solidFill>
                <a:srgbClr val="FFFFFF"/>
              </a:solidFill>
              <a:latin typeface="Source Sans Pro"/>
              <a:ea typeface="Source Sans Pro"/>
              <a:cs typeface="Source Sans Pro"/>
              <a:sym typeface="Source Sans Pro"/>
            </a:endParaRPr>
          </a:p>
          <a:p>
            <a:pPr indent="0" lvl="0" marL="0" rtl="0" algn="ctr">
              <a:lnSpc>
                <a:spcPct val="70000"/>
              </a:lnSpc>
              <a:spcBef>
                <a:spcPts val="0"/>
              </a:spcBef>
              <a:spcAft>
                <a:spcPts val="0"/>
              </a:spcAft>
              <a:buClr>
                <a:schemeClr val="lt1"/>
              </a:buClr>
              <a:buSzPts val="1800"/>
              <a:buFont typeface="Source Sans Pro"/>
              <a:buNone/>
            </a:pPr>
            <a:r>
              <a:rPr lang="en-US" sz="1800">
                <a:solidFill>
                  <a:schemeClr val="lt1"/>
                </a:solidFill>
                <a:latin typeface="Open Sans"/>
                <a:ea typeface="Open Sans"/>
                <a:cs typeface="Open Sans"/>
                <a:sym typeface="Open Sans"/>
              </a:rPr>
              <a:t>Segment 4</a:t>
            </a:r>
            <a:endParaRPr sz="1800">
              <a:solidFill>
                <a:schemeClr val="lt1"/>
              </a:solidFill>
              <a:latin typeface="Open Sans"/>
              <a:ea typeface="Open Sans"/>
              <a:cs typeface="Open Sans"/>
              <a:sym typeface="Open Sans"/>
            </a:endParaRPr>
          </a:p>
          <a:p>
            <a:pPr indent="0" lvl="0" marL="0" marR="0" rtl="0" algn="ctr">
              <a:lnSpc>
                <a:spcPct val="70000"/>
              </a:lnSpc>
              <a:spcBef>
                <a:spcPts val="0"/>
              </a:spcBef>
              <a:spcAft>
                <a:spcPts val="0"/>
              </a:spcAft>
              <a:buClr>
                <a:srgbClr val="FFFFFF"/>
              </a:buClr>
              <a:buSzPts val="1800"/>
              <a:buFont typeface="Source Sans Pro"/>
              <a:buNone/>
            </a:pPr>
            <a:r>
              <a:t/>
            </a:r>
            <a:endParaRPr sz="1800">
              <a:solidFill>
                <a:srgbClr val="FFFFFF"/>
              </a:solidFill>
              <a:latin typeface="Open Sans"/>
              <a:ea typeface="Open Sans"/>
              <a:cs typeface="Open Sans"/>
              <a:sym typeface="Open Sans"/>
            </a:endParaRPr>
          </a:p>
          <a:p>
            <a:pPr indent="0" lvl="0" marL="0" marR="0" rtl="0" algn="ctr">
              <a:lnSpc>
                <a:spcPct val="70000"/>
              </a:lnSpc>
              <a:spcBef>
                <a:spcPts val="0"/>
              </a:spcBef>
              <a:spcAft>
                <a:spcPts val="0"/>
              </a:spcAft>
              <a:buClr>
                <a:srgbClr val="FFFFFF"/>
              </a:buClr>
              <a:buSzPts val="1600"/>
              <a:buFont typeface="Source Sans Pro"/>
              <a:buNone/>
            </a:pPr>
            <a:r>
              <a:t/>
            </a:r>
            <a:endParaRPr sz="1100"/>
          </a:p>
        </p:txBody>
      </p:sp>
      <p:sp>
        <p:nvSpPr>
          <p:cNvPr id="506" name="Google Shape;506;p33"/>
          <p:cNvSpPr txBox="1"/>
          <p:nvPr/>
        </p:nvSpPr>
        <p:spPr>
          <a:xfrm>
            <a:off x="2493125" y="2827800"/>
            <a:ext cx="97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07" name="Google Shape;507;p33"/>
          <p:cNvSpPr txBox="1"/>
          <p:nvPr/>
        </p:nvSpPr>
        <p:spPr>
          <a:xfrm>
            <a:off x="4572000" y="2503725"/>
            <a:ext cx="29691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Open Sans"/>
              <a:buChar char="●"/>
            </a:pPr>
            <a:r>
              <a:rPr b="1" lang="en-US" sz="1600">
                <a:solidFill>
                  <a:schemeClr val="dk1"/>
                </a:solidFill>
                <a:latin typeface="Open Sans"/>
                <a:ea typeface="Open Sans"/>
                <a:cs typeface="Open Sans"/>
                <a:sym typeface="Open Sans"/>
              </a:rPr>
              <a:t>Largest</a:t>
            </a:r>
            <a:r>
              <a:rPr lang="en-US" sz="1600">
                <a:solidFill>
                  <a:schemeClr val="dk1"/>
                </a:solidFill>
                <a:latin typeface="Open Sans"/>
                <a:ea typeface="Open Sans"/>
                <a:cs typeface="Open Sans"/>
                <a:sym typeface="Open Sans"/>
              </a:rPr>
              <a:t>, Majority Male</a:t>
            </a:r>
            <a:endParaRPr sz="1600">
              <a:solidFill>
                <a:schemeClr val="dk1"/>
              </a:solidFill>
              <a:latin typeface="Open Sans"/>
              <a:ea typeface="Open Sans"/>
              <a:cs typeface="Open Sans"/>
              <a:sym typeface="Open Sans"/>
            </a:endParaRPr>
          </a:p>
          <a:p>
            <a:pPr indent="-330200" lvl="0" marL="457200" rtl="0" algn="l">
              <a:spcBef>
                <a:spcPts val="0"/>
              </a:spcBef>
              <a:spcAft>
                <a:spcPts val="0"/>
              </a:spcAft>
              <a:buClr>
                <a:schemeClr val="dk1"/>
              </a:buClr>
              <a:buSzPts val="1600"/>
              <a:buFont typeface="Open Sans"/>
              <a:buChar char="●"/>
            </a:pPr>
            <a:r>
              <a:rPr lang="en-US" sz="1600">
                <a:solidFill>
                  <a:schemeClr val="dk1"/>
                </a:solidFill>
                <a:latin typeface="Open Sans"/>
                <a:ea typeface="Open Sans"/>
                <a:cs typeface="Open Sans"/>
                <a:sym typeface="Open Sans"/>
              </a:rPr>
              <a:t>Most fall in $30K-$50K income range</a:t>
            </a:r>
            <a:endParaRPr sz="1600">
              <a:solidFill>
                <a:schemeClr val="dk1"/>
              </a:solidFill>
              <a:latin typeface="Open Sans"/>
              <a:ea typeface="Open Sans"/>
              <a:cs typeface="Open Sans"/>
              <a:sym typeface="Open Sans"/>
            </a:endParaRPr>
          </a:p>
          <a:p>
            <a:pPr indent="-330200" lvl="0" marL="457200" rtl="0" algn="l">
              <a:spcBef>
                <a:spcPts val="0"/>
              </a:spcBef>
              <a:spcAft>
                <a:spcPts val="0"/>
              </a:spcAft>
              <a:buClr>
                <a:schemeClr val="dk1"/>
              </a:buClr>
              <a:buSzPts val="1600"/>
              <a:buFont typeface="Open Sans"/>
              <a:buChar char="●"/>
            </a:pPr>
            <a:r>
              <a:rPr lang="en-US" sz="1600">
                <a:solidFill>
                  <a:schemeClr val="dk1"/>
                </a:solidFill>
                <a:latin typeface="Open Sans"/>
                <a:ea typeface="Open Sans"/>
                <a:cs typeface="Open Sans"/>
                <a:sym typeface="Open Sans"/>
              </a:rPr>
              <a:t>Most common occupation- Craftsman/Blue Collar</a:t>
            </a:r>
            <a:endParaRPr sz="1600">
              <a:solidFill>
                <a:schemeClr val="dk1"/>
              </a:solidFill>
              <a:latin typeface="Open Sans"/>
              <a:ea typeface="Open Sans"/>
              <a:cs typeface="Open Sans"/>
              <a:sym typeface="Open Sans"/>
            </a:endParaRPr>
          </a:p>
        </p:txBody>
      </p:sp>
      <p:sp>
        <p:nvSpPr>
          <p:cNvPr id="508" name="Google Shape;508;p33"/>
          <p:cNvSpPr txBox="1"/>
          <p:nvPr/>
        </p:nvSpPr>
        <p:spPr>
          <a:xfrm>
            <a:off x="14212675" y="1983725"/>
            <a:ext cx="32976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Open Sans"/>
              <a:buChar char="●"/>
            </a:pPr>
            <a:r>
              <a:rPr b="1" lang="en-US" sz="1600">
                <a:solidFill>
                  <a:schemeClr val="dk1"/>
                </a:solidFill>
                <a:latin typeface="Open Sans"/>
                <a:ea typeface="Open Sans"/>
                <a:cs typeface="Open Sans"/>
                <a:sym typeface="Open Sans"/>
              </a:rPr>
              <a:t>Majority Female</a:t>
            </a:r>
            <a:endParaRPr b="1" sz="1600">
              <a:solidFill>
                <a:schemeClr val="dk1"/>
              </a:solidFill>
              <a:latin typeface="Open Sans"/>
              <a:ea typeface="Open Sans"/>
              <a:cs typeface="Open Sans"/>
              <a:sym typeface="Open Sans"/>
            </a:endParaRPr>
          </a:p>
          <a:p>
            <a:pPr indent="-330200" lvl="0" marL="457200" rtl="0" algn="l">
              <a:spcBef>
                <a:spcPts val="0"/>
              </a:spcBef>
              <a:spcAft>
                <a:spcPts val="0"/>
              </a:spcAft>
              <a:buClr>
                <a:schemeClr val="dk1"/>
              </a:buClr>
              <a:buSzPts val="1600"/>
              <a:buFont typeface="Open Sans"/>
              <a:buChar char="●"/>
            </a:pPr>
            <a:r>
              <a:rPr lang="en-US" sz="1600">
                <a:solidFill>
                  <a:schemeClr val="dk1"/>
                </a:solidFill>
                <a:latin typeface="Open Sans"/>
                <a:ea typeface="Open Sans"/>
                <a:cs typeface="Open Sans"/>
                <a:sym typeface="Open Sans"/>
              </a:rPr>
              <a:t>Most completed college</a:t>
            </a:r>
            <a:endParaRPr sz="1600">
              <a:solidFill>
                <a:schemeClr val="dk1"/>
              </a:solidFill>
              <a:latin typeface="Open Sans"/>
              <a:ea typeface="Open Sans"/>
              <a:cs typeface="Open Sans"/>
              <a:sym typeface="Open Sans"/>
            </a:endParaRPr>
          </a:p>
          <a:p>
            <a:pPr indent="-330200" lvl="0" marL="457200" rtl="0" algn="l">
              <a:spcBef>
                <a:spcPts val="0"/>
              </a:spcBef>
              <a:spcAft>
                <a:spcPts val="0"/>
              </a:spcAft>
              <a:buClr>
                <a:schemeClr val="dk1"/>
              </a:buClr>
              <a:buSzPts val="1600"/>
              <a:buFont typeface="Open Sans"/>
              <a:buChar char="●"/>
            </a:pPr>
            <a:r>
              <a:rPr lang="en-US" sz="1600">
                <a:solidFill>
                  <a:schemeClr val="dk1"/>
                </a:solidFill>
                <a:latin typeface="Open Sans"/>
                <a:ea typeface="Open Sans"/>
                <a:cs typeface="Open Sans"/>
                <a:sym typeface="Open Sans"/>
              </a:rPr>
              <a:t>~23%in $100K-$125K income range</a:t>
            </a:r>
            <a:endParaRPr sz="1600">
              <a:solidFill>
                <a:schemeClr val="dk1"/>
              </a:solidFill>
              <a:latin typeface="Open Sans"/>
              <a:ea typeface="Open Sans"/>
              <a:cs typeface="Open Sans"/>
              <a:sym typeface="Open Sans"/>
            </a:endParaRPr>
          </a:p>
          <a:p>
            <a:pPr indent="-330200" lvl="0" marL="457200" rtl="0" algn="l">
              <a:spcBef>
                <a:spcPts val="0"/>
              </a:spcBef>
              <a:spcAft>
                <a:spcPts val="0"/>
              </a:spcAft>
              <a:buClr>
                <a:schemeClr val="dk1"/>
              </a:buClr>
              <a:buSzPts val="1600"/>
              <a:buFont typeface="Open Sans"/>
              <a:buChar char="●"/>
            </a:pPr>
            <a:r>
              <a:rPr lang="en-US" sz="1600">
                <a:solidFill>
                  <a:schemeClr val="dk1"/>
                </a:solidFill>
                <a:latin typeface="Open Sans"/>
                <a:ea typeface="Open Sans"/>
                <a:cs typeface="Open Sans"/>
                <a:sym typeface="Open Sans"/>
              </a:rPr>
              <a:t>Most common occupation- Clerical/ White Collar</a:t>
            </a:r>
            <a:endParaRPr>
              <a:solidFill>
                <a:schemeClr val="dk1"/>
              </a:solidFill>
              <a:latin typeface="Calibri"/>
              <a:ea typeface="Calibri"/>
              <a:cs typeface="Calibri"/>
              <a:sym typeface="Calibri"/>
            </a:endParaRPr>
          </a:p>
        </p:txBody>
      </p:sp>
      <p:sp>
        <p:nvSpPr>
          <p:cNvPr id="509" name="Google Shape;509;p33"/>
          <p:cNvSpPr txBox="1"/>
          <p:nvPr/>
        </p:nvSpPr>
        <p:spPr>
          <a:xfrm>
            <a:off x="933975" y="7005000"/>
            <a:ext cx="33960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Open Sans"/>
              <a:buChar char="●"/>
            </a:pPr>
            <a:r>
              <a:rPr lang="en-US" sz="1600">
                <a:solidFill>
                  <a:schemeClr val="lt1"/>
                </a:solidFill>
                <a:latin typeface="Open Sans"/>
                <a:ea typeface="Open Sans"/>
                <a:cs typeface="Open Sans"/>
                <a:sym typeface="Open Sans"/>
              </a:rPr>
              <a:t>Majority Male</a:t>
            </a:r>
            <a:endParaRPr sz="1600">
              <a:solidFill>
                <a:schemeClr val="lt1"/>
              </a:solidFill>
              <a:latin typeface="Open Sans"/>
              <a:ea typeface="Open Sans"/>
              <a:cs typeface="Open Sans"/>
              <a:sym typeface="Open Sans"/>
            </a:endParaRPr>
          </a:p>
          <a:p>
            <a:pPr indent="-330200" lvl="0" marL="457200" rtl="0" algn="l">
              <a:spcBef>
                <a:spcPts val="0"/>
              </a:spcBef>
              <a:spcAft>
                <a:spcPts val="0"/>
              </a:spcAft>
              <a:buClr>
                <a:schemeClr val="lt1"/>
              </a:buClr>
              <a:buSzPts val="1600"/>
              <a:buFont typeface="Open Sans"/>
              <a:buChar char="●"/>
            </a:pPr>
            <a:r>
              <a:rPr b="1" lang="en-US" sz="1600">
                <a:solidFill>
                  <a:schemeClr val="lt1"/>
                </a:solidFill>
                <a:latin typeface="Open Sans"/>
                <a:ea typeface="Open Sans"/>
                <a:cs typeface="Open Sans"/>
                <a:sym typeface="Open Sans"/>
              </a:rPr>
              <a:t>Lower level of Education</a:t>
            </a:r>
            <a:r>
              <a:rPr lang="en-US" sz="1600">
                <a:solidFill>
                  <a:schemeClr val="lt1"/>
                </a:solidFill>
                <a:latin typeface="Open Sans"/>
                <a:ea typeface="Open Sans"/>
                <a:cs typeface="Open Sans"/>
                <a:sym typeface="Open Sans"/>
              </a:rPr>
              <a:t>, Most complete High School</a:t>
            </a:r>
            <a:endParaRPr sz="1600">
              <a:solidFill>
                <a:schemeClr val="lt1"/>
              </a:solidFill>
              <a:latin typeface="Open Sans"/>
              <a:ea typeface="Open Sans"/>
              <a:cs typeface="Open Sans"/>
              <a:sym typeface="Open Sans"/>
            </a:endParaRPr>
          </a:p>
          <a:p>
            <a:pPr indent="-330200" lvl="0" marL="457200" rtl="0" algn="l">
              <a:spcBef>
                <a:spcPts val="0"/>
              </a:spcBef>
              <a:spcAft>
                <a:spcPts val="0"/>
              </a:spcAft>
              <a:buClr>
                <a:schemeClr val="lt1"/>
              </a:buClr>
              <a:buSzPts val="1600"/>
              <a:buFont typeface="Open Sans"/>
              <a:buChar char="●"/>
            </a:pPr>
            <a:r>
              <a:rPr lang="en-US" sz="1600">
                <a:solidFill>
                  <a:schemeClr val="lt1"/>
                </a:solidFill>
                <a:latin typeface="Open Sans"/>
                <a:ea typeface="Open Sans"/>
                <a:cs typeface="Open Sans"/>
                <a:sym typeface="Open Sans"/>
              </a:rPr>
              <a:t>Most common occupation- Craftsman/Blue Collar</a:t>
            </a:r>
            <a:endParaRPr sz="1600">
              <a:solidFill>
                <a:schemeClr val="lt1"/>
              </a:solidFill>
              <a:latin typeface="Open Sans"/>
              <a:ea typeface="Open Sans"/>
              <a:cs typeface="Open Sans"/>
              <a:sym typeface="Open Sans"/>
            </a:endParaRPr>
          </a:p>
        </p:txBody>
      </p:sp>
      <p:sp>
        <p:nvSpPr>
          <p:cNvPr id="510" name="Google Shape;510;p33"/>
          <p:cNvSpPr txBox="1"/>
          <p:nvPr/>
        </p:nvSpPr>
        <p:spPr>
          <a:xfrm>
            <a:off x="10639825" y="6489750"/>
            <a:ext cx="32976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Open Sans"/>
              <a:buChar char="●"/>
            </a:pPr>
            <a:r>
              <a:rPr lang="en-US" sz="1600">
                <a:solidFill>
                  <a:schemeClr val="dk1"/>
                </a:solidFill>
                <a:latin typeface="Open Sans"/>
                <a:ea typeface="Open Sans"/>
                <a:cs typeface="Open Sans"/>
                <a:sym typeface="Open Sans"/>
              </a:rPr>
              <a:t>Majority Male</a:t>
            </a:r>
            <a:endParaRPr sz="1600">
              <a:solidFill>
                <a:schemeClr val="dk1"/>
              </a:solidFill>
              <a:latin typeface="Open Sans"/>
              <a:ea typeface="Open Sans"/>
              <a:cs typeface="Open Sans"/>
              <a:sym typeface="Open Sans"/>
            </a:endParaRPr>
          </a:p>
          <a:p>
            <a:pPr indent="-330200" lvl="0" marL="457200" rtl="0" algn="l">
              <a:spcBef>
                <a:spcPts val="0"/>
              </a:spcBef>
              <a:spcAft>
                <a:spcPts val="0"/>
              </a:spcAft>
              <a:buClr>
                <a:schemeClr val="dk1"/>
              </a:buClr>
              <a:buSzPts val="1600"/>
              <a:buFont typeface="Open Sans"/>
              <a:buChar char="●"/>
            </a:pPr>
            <a:r>
              <a:rPr lang="en-US" sz="1600">
                <a:solidFill>
                  <a:schemeClr val="dk1"/>
                </a:solidFill>
                <a:latin typeface="Open Sans"/>
                <a:ea typeface="Open Sans"/>
                <a:cs typeface="Open Sans"/>
                <a:sym typeface="Open Sans"/>
              </a:rPr>
              <a:t>Most completed college</a:t>
            </a:r>
            <a:endParaRPr sz="1600">
              <a:solidFill>
                <a:schemeClr val="dk1"/>
              </a:solidFill>
              <a:latin typeface="Open Sans"/>
              <a:ea typeface="Open Sans"/>
              <a:cs typeface="Open Sans"/>
              <a:sym typeface="Open Sans"/>
            </a:endParaRPr>
          </a:p>
          <a:p>
            <a:pPr indent="-330200" lvl="0" marL="457200" rtl="0" algn="l">
              <a:spcBef>
                <a:spcPts val="0"/>
              </a:spcBef>
              <a:spcAft>
                <a:spcPts val="0"/>
              </a:spcAft>
              <a:buClr>
                <a:schemeClr val="dk1"/>
              </a:buClr>
              <a:buSzPts val="1600"/>
              <a:buFont typeface="Open Sans"/>
              <a:buChar char="●"/>
            </a:pPr>
            <a:r>
              <a:rPr lang="en-US" sz="1600">
                <a:solidFill>
                  <a:schemeClr val="dk1"/>
                </a:solidFill>
                <a:latin typeface="Open Sans"/>
                <a:ea typeface="Open Sans"/>
                <a:cs typeface="Open Sans"/>
                <a:sym typeface="Open Sans"/>
              </a:rPr>
              <a:t>Most Educated with highest count of graduate college</a:t>
            </a:r>
            <a:endParaRPr sz="1600">
              <a:solidFill>
                <a:schemeClr val="dk1"/>
              </a:solidFill>
              <a:latin typeface="Open Sans"/>
              <a:ea typeface="Open Sans"/>
              <a:cs typeface="Open Sans"/>
              <a:sym typeface="Open Sans"/>
            </a:endParaRPr>
          </a:p>
          <a:p>
            <a:pPr indent="-330200" lvl="0" marL="457200" rtl="0" algn="l">
              <a:spcBef>
                <a:spcPts val="0"/>
              </a:spcBef>
              <a:spcAft>
                <a:spcPts val="0"/>
              </a:spcAft>
              <a:buClr>
                <a:schemeClr val="dk1"/>
              </a:buClr>
              <a:buSzPts val="1600"/>
              <a:buFont typeface="Open Sans"/>
              <a:buChar char="●"/>
            </a:pPr>
            <a:r>
              <a:rPr lang="en-US" sz="1600">
                <a:solidFill>
                  <a:schemeClr val="dk1"/>
                </a:solidFill>
                <a:latin typeface="Open Sans"/>
                <a:ea typeface="Open Sans"/>
                <a:cs typeface="Open Sans"/>
                <a:sym typeface="Open Sans"/>
              </a:rPr>
              <a:t>Most common occupation- Administration/Managerial</a:t>
            </a:r>
            <a:endParaRPr sz="1600">
              <a:solidFill>
                <a:schemeClr val="dk1"/>
              </a:solidFill>
              <a:latin typeface="Open Sans"/>
              <a:ea typeface="Open Sans"/>
              <a:cs typeface="Open Sans"/>
              <a:sym typeface="Open Sans"/>
            </a:endParaRPr>
          </a:p>
          <a:p>
            <a:pPr indent="-330200" lvl="0" marL="457200" rtl="0" algn="l">
              <a:spcBef>
                <a:spcPts val="0"/>
              </a:spcBef>
              <a:spcAft>
                <a:spcPts val="0"/>
              </a:spcAft>
              <a:buClr>
                <a:schemeClr val="dk1"/>
              </a:buClr>
              <a:buSzPts val="1600"/>
              <a:buFont typeface="Open Sans"/>
              <a:buChar char="●"/>
            </a:pPr>
            <a:r>
              <a:rPr b="1" lang="en-US" sz="1600">
                <a:solidFill>
                  <a:schemeClr val="dk1"/>
                </a:solidFill>
                <a:latin typeface="Open Sans"/>
                <a:ea typeface="Open Sans"/>
                <a:cs typeface="Open Sans"/>
                <a:sym typeface="Open Sans"/>
              </a:rPr>
              <a:t>~30% Retired</a:t>
            </a:r>
            <a:endParaRPr b="1" sz="1600">
              <a:solidFill>
                <a:schemeClr val="dk1"/>
              </a:solidFill>
              <a:latin typeface="Open Sans"/>
              <a:ea typeface="Open Sans"/>
              <a:cs typeface="Open Sans"/>
              <a:sym typeface="Open Sans"/>
            </a:endParaRPr>
          </a:p>
        </p:txBody>
      </p:sp>
      <p:cxnSp>
        <p:nvCxnSpPr>
          <p:cNvPr id="511" name="Google Shape;511;p33"/>
          <p:cNvCxnSpPr/>
          <p:nvPr/>
        </p:nvCxnSpPr>
        <p:spPr>
          <a:xfrm rot="10800000">
            <a:off x="3205775" y="2585825"/>
            <a:ext cx="1054200" cy="0"/>
          </a:xfrm>
          <a:prstGeom prst="straightConnector1">
            <a:avLst/>
          </a:prstGeom>
          <a:noFill/>
          <a:ln cap="flat" cmpd="sng" w="9525">
            <a:solidFill>
              <a:schemeClr val="dk2"/>
            </a:solidFill>
            <a:prstDash val="solid"/>
            <a:round/>
            <a:headEnd len="med" w="med" type="none"/>
            <a:tailEnd len="med" w="med" type="none"/>
          </a:ln>
        </p:spPr>
      </p:cxnSp>
      <p:cxnSp>
        <p:nvCxnSpPr>
          <p:cNvPr id="512" name="Google Shape;512;p33"/>
          <p:cNvCxnSpPr/>
          <p:nvPr/>
        </p:nvCxnSpPr>
        <p:spPr>
          <a:xfrm flipH="1">
            <a:off x="4167150" y="6796875"/>
            <a:ext cx="809700" cy="261900"/>
          </a:xfrm>
          <a:prstGeom prst="straightConnector1">
            <a:avLst/>
          </a:prstGeom>
          <a:noFill/>
          <a:ln cap="flat" cmpd="sng" w="9525">
            <a:solidFill>
              <a:schemeClr val="dk2"/>
            </a:solidFill>
            <a:prstDash val="solid"/>
            <a:round/>
            <a:headEnd len="med" w="med" type="none"/>
            <a:tailEnd len="med" w="med" type="none"/>
          </a:ln>
        </p:spPr>
      </p:cxnSp>
      <p:cxnSp>
        <p:nvCxnSpPr>
          <p:cNvPr id="513" name="Google Shape;513;p33"/>
          <p:cNvCxnSpPr/>
          <p:nvPr/>
        </p:nvCxnSpPr>
        <p:spPr>
          <a:xfrm rot="10800000">
            <a:off x="9862975" y="6196825"/>
            <a:ext cx="501600" cy="560400"/>
          </a:xfrm>
          <a:prstGeom prst="straightConnector1">
            <a:avLst/>
          </a:prstGeom>
          <a:noFill/>
          <a:ln cap="flat" cmpd="sng" w="9525">
            <a:solidFill>
              <a:schemeClr val="dk2"/>
            </a:solidFill>
            <a:prstDash val="solid"/>
            <a:round/>
            <a:headEnd len="med" w="med" type="none"/>
            <a:tailEnd len="med" w="med" type="none"/>
          </a:ln>
        </p:spPr>
      </p:cxnSp>
      <p:cxnSp>
        <p:nvCxnSpPr>
          <p:cNvPr id="514" name="Google Shape;514;p33"/>
          <p:cNvCxnSpPr/>
          <p:nvPr/>
        </p:nvCxnSpPr>
        <p:spPr>
          <a:xfrm rot="10800000">
            <a:off x="12883225" y="3346375"/>
            <a:ext cx="1054200" cy="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33"/>
          <p:cNvSpPr txBox="1"/>
          <p:nvPr/>
        </p:nvSpPr>
        <p:spPr>
          <a:xfrm>
            <a:off x="864100" y="233952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343541"/>
                </a:solidFill>
                <a:latin typeface="Open Sans"/>
                <a:ea typeface="Open Sans"/>
                <a:cs typeface="Open Sans"/>
                <a:sym typeface="Open Sans"/>
              </a:rPr>
              <a:t>87,839 Customers</a:t>
            </a:r>
            <a:endParaRPr sz="2200">
              <a:latin typeface="Open Sans"/>
              <a:ea typeface="Open Sans"/>
              <a:cs typeface="Open Sans"/>
              <a:sym typeface="Open Sans"/>
            </a:endParaRPr>
          </a:p>
        </p:txBody>
      </p:sp>
      <p:sp>
        <p:nvSpPr>
          <p:cNvPr id="516" name="Google Shape;516;p33"/>
          <p:cNvSpPr txBox="1"/>
          <p:nvPr/>
        </p:nvSpPr>
        <p:spPr>
          <a:xfrm>
            <a:off x="7860750" y="5644038"/>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343541"/>
                </a:solidFill>
                <a:latin typeface="Open Sans"/>
                <a:ea typeface="Open Sans"/>
                <a:cs typeface="Open Sans"/>
                <a:sym typeface="Open Sans"/>
              </a:rPr>
              <a:t>31</a:t>
            </a:r>
            <a:r>
              <a:rPr lang="en-US" sz="2000">
                <a:solidFill>
                  <a:srgbClr val="343541"/>
                </a:solidFill>
                <a:latin typeface="Open Sans"/>
                <a:ea typeface="Open Sans"/>
                <a:cs typeface="Open Sans"/>
                <a:sym typeface="Open Sans"/>
              </a:rPr>
              <a:t>,029 Customers</a:t>
            </a:r>
            <a:endParaRPr sz="2200">
              <a:latin typeface="Open Sans"/>
              <a:ea typeface="Open Sans"/>
              <a:cs typeface="Open Sans"/>
              <a:sym typeface="Open Sans"/>
            </a:endParaRPr>
          </a:p>
        </p:txBody>
      </p:sp>
      <p:sp>
        <p:nvSpPr>
          <p:cNvPr id="517" name="Google Shape;517;p33"/>
          <p:cNvSpPr txBox="1"/>
          <p:nvPr/>
        </p:nvSpPr>
        <p:spPr>
          <a:xfrm>
            <a:off x="10364575" y="310007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343541"/>
                </a:solidFill>
                <a:latin typeface="Open Sans"/>
                <a:ea typeface="Open Sans"/>
                <a:cs typeface="Open Sans"/>
                <a:sym typeface="Open Sans"/>
              </a:rPr>
              <a:t>41,349</a:t>
            </a:r>
            <a:r>
              <a:rPr lang="en-US" sz="2000">
                <a:solidFill>
                  <a:srgbClr val="343541"/>
                </a:solidFill>
                <a:latin typeface="Open Sans"/>
                <a:ea typeface="Open Sans"/>
                <a:cs typeface="Open Sans"/>
                <a:sym typeface="Open Sans"/>
              </a:rPr>
              <a:t> Customers</a:t>
            </a:r>
            <a:endParaRPr sz="2000">
              <a:latin typeface="Open Sans"/>
              <a:ea typeface="Open Sans"/>
              <a:cs typeface="Open Sans"/>
              <a:sym typeface="Open Sans"/>
            </a:endParaRPr>
          </a:p>
        </p:txBody>
      </p:sp>
      <p:sp>
        <p:nvSpPr>
          <p:cNvPr id="518" name="Google Shape;518;p33"/>
          <p:cNvSpPr txBox="1"/>
          <p:nvPr/>
        </p:nvSpPr>
        <p:spPr>
          <a:xfrm>
            <a:off x="4860750" y="623072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343541"/>
                </a:solidFill>
                <a:latin typeface="Open Sans"/>
                <a:ea typeface="Open Sans"/>
                <a:cs typeface="Open Sans"/>
                <a:sym typeface="Open Sans"/>
              </a:rPr>
              <a:t>57,435</a:t>
            </a:r>
            <a:r>
              <a:rPr lang="en-US" sz="2000">
                <a:solidFill>
                  <a:srgbClr val="343541"/>
                </a:solidFill>
                <a:latin typeface="Open Sans"/>
                <a:ea typeface="Open Sans"/>
                <a:cs typeface="Open Sans"/>
                <a:sym typeface="Open Sans"/>
              </a:rPr>
              <a:t> Customers</a:t>
            </a:r>
            <a:endParaRPr sz="2200">
              <a:latin typeface="Open Sans"/>
              <a:ea typeface="Open Sans"/>
              <a:cs typeface="Open Sans"/>
              <a:sym typeface="Open Sans"/>
            </a:endParaRPr>
          </a:p>
        </p:txBody>
      </p:sp>
      <p:sp>
        <p:nvSpPr>
          <p:cNvPr id="519" name="Google Shape;519;p33"/>
          <p:cNvSpPr/>
          <p:nvPr/>
        </p:nvSpPr>
        <p:spPr>
          <a:xfrm>
            <a:off x="0" y="-131250"/>
            <a:ext cx="18288000" cy="1345200"/>
          </a:xfrm>
          <a:prstGeom prst="rect">
            <a:avLst/>
          </a:prstGeom>
          <a:solidFill>
            <a:srgbClr val="34343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3"/>
          <p:cNvSpPr txBox="1"/>
          <p:nvPr/>
        </p:nvSpPr>
        <p:spPr>
          <a:xfrm>
            <a:off x="800200" y="265600"/>
            <a:ext cx="9564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lt1"/>
              </a:buClr>
              <a:buSzPts val="3000"/>
              <a:buFont typeface="Open Sans"/>
              <a:buNone/>
            </a:pPr>
            <a:r>
              <a:rPr b="1" lang="en-US" sz="3000">
                <a:solidFill>
                  <a:srgbClr val="19C38F"/>
                </a:solidFill>
                <a:latin typeface="Open Sans"/>
                <a:ea typeface="Open Sans"/>
                <a:cs typeface="Open Sans"/>
                <a:sym typeface="Open Sans"/>
              </a:rPr>
              <a:t>Customer Segmentation by</a:t>
            </a:r>
            <a:r>
              <a:rPr b="1" lang="en-US" sz="3000">
                <a:solidFill>
                  <a:srgbClr val="89D9C0"/>
                </a:solidFill>
                <a:latin typeface="Open Sans"/>
                <a:ea typeface="Open Sans"/>
                <a:cs typeface="Open Sans"/>
                <a:sym typeface="Open Sans"/>
              </a:rPr>
              <a:t> </a:t>
            </a:r>
            <a:r>
              <a:rPr b="1" lang="en-US" sz="3000">
                <a:solidFill>
                  <a:srgbClr val="CC0000"/>
                </a:solidFill>
                <a:latin typeface="Open Sans"/>
                <a:ea typeface="Open Sans"/>
                <a:cs typeface="Open Sans"/>
                <a:sym typeface="Open Sans"/>
              </a:rPr>
              <a:t>Demographic</a:t>
            </a:r>
            <a:endParaRPr sz="1100">
              <a:solidFill>
                <a:srgbClr val="CC0000"/>
              </a:solidFill>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3434"/>
        </a:solidFill>
      </p:bgPr>
    </p:bg>
    <p:spTree>
      <p:nvGrpSpPr>
        <p:cNvPr id="524" name="Shape 524"/>
        <p:cNvGrpSpPr/>
        <p:nvPr/>
      </p:nvGrpSpPr>
      <p:grpSpPr>
        <a:xfrm>
          <a:off x="0" y="0"/>
          <a:ext cx="0" cy="0"/>
          <a:chOff x="0" y="0"/>
          <a:chExt cx="0" cy="0"/>
        </a:xfrm>
      </p:grpSpPr>
      <p:sp>
        <p:nvSpPr>
          <p:cNvPr id="525" name="Google Shape;525;p34"/>
          <p:cNvSpPr txBox="1"/>
          <p:nvPr/>
        </p:nvSpPr>
        <p:spPr>
          <a:xfrm>
            <a:off x="528377" y="305000"/>
            <a:ext cx="9772800" cy="9234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Clr>
                <a:srgbClr val="FFFFFF"/>
              </a:buClr>
              <a:buSzPts val="3000"/>
              <a:buFont typeface="Open Sans"/>
              <a:buNone/>
            </a:pPr>
            <a:r>
              <a:rPr b="1" lang="en-US" sz="3000">
                <a:solidFill>
                  <a:srgbClr val="89D9C0"/>
                </a:solidFill>
                <a:latin typeface="Open Sans"/>
                <a:ea typeface="Open Sans"/>
                <a:cs typeface="Open Sans"/>
                <a:sym typeface="Open Sans"/>
              </a:rPr>
              <a:t>    Customer Segmentation by </a:t>
            </a:r>
            <a:r>
              <a:rPr b="1" lang="en-US" sz="3000">
                <a:solidFill>
                  <a:srgbClr val="E06666"/>
                </a:solidFill>
                <a:latin typeface="Open Sans"/>
                <a:ea typeface="Open Sans"/>
                <a:cs typeface="Open Sans"/>
                <a:sym typeface="Open Sans"/>
              </a:rPr>
              <a:t>Demographic</a:t>
            </a:r>
            <a:endParaRPr sz="1100">
              <a:solidFill>
                <a:srgbClr val="E06666"/>
              </a:solidFill>
            </a:endParaRPr>
          </a:p>
          <a:p>
            <a:pPr indent="0" lvl="0" marL="0" marR="0" rtl="0" algn="l">
              <a:lnSpc>
                <a:spcPct val="100000"/>
              </a:lnSpc>
              <a:spcBef>
                <a:spcPts val="0"/>
              </a:spcBef>
              <a:spcAft>
                <a:spcPts val="0"/>
              </a:spcAft>
              <a:buClr>
                <a:srgbClr val="FFFFFF"/>
              </a:buClr>
              <a:buSzPts val="3000"/>
              <a:buFont typeface="Open Sans"/>
              <a:buNone/>
            </a:pPr>
            <a:r>
              <a:t/>
            </a:r>
            <a:endParaRPr b="1" sz="3000">
              <a:solidFill>
                <a:srgbClr val="FFFFFF"/>
              </a:solidFill>
              <a:latin typeface="Open Sans"/>
              <a:ea typeface="Open Sans"/>
              <a:cs typeface="Open Sans"/>
              <a:sym typeface="Open Sans"/>
            </a:endParaRPr>
          </a:p>
        </p:txBody>
      </p:sp>
      <p:sp>
        <p:nvSpPr>
          <p:cNvPr id="526" name="Google Shape;526;p34"/>
          <p:cNvSpPr txBox="1"/>
          <p:nvPr/>
        </p:nvSpPr>
        <p:spPr>
          <a:xfrm>
            <a:off x="16697325" y="9472613"/>
            <a:ext cx="346500" cy="1692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B3B3B3"/>
              </a:buClr>
              <a:buSzPts val="1800"/>
              <a:buFont typeface="Open Sans"/>
              <a:buNone/>
            </a:pPr>
            <a:r>
              <a:t/>
            </a:r>
            <a:endParaRPr sz="1100"/>
          </a:p>
        </p:txBody>
      </p:sp>
      <p:pic>
        <p:nvPicPr>
          <p:cNvPr id="527" name="Google Shape;527;p34"/>
          <p:cNvPicPr preferRelativeResize="0"/>
          <p:nvPr/>
        </p:nvPicPr>
        <p:blipFill>
          <a:blip r:embed="rId3">
            <a:alphaModFix/>
          </a:blip>
          <a:stretch>
            <a:fillRect/>
          </a:stretch>
        </p:blipFill>
        <p:spPr>
          <a:xfrm>
            <a:off x="1562100" y="2108688"/>
            <a:ext cx="7230025" cy="4833600"/>
          </a:xfrm>
          <a:prstGeom prst="rect">
            <a:avLst/>
          </a:prstGeom>
          <a:noFill/>
          <a:ln>
            <a:noFill/>
          </a:ln>
        </p:spPr>
      </p:pic>
      <p:pic>
        <p:nvPicPr>
          <p:cNvPr id="528" name="Google Shape;528;p34"/>
          <p:cNvPicPr preferRelativeResize="0"/>
          <p:nvPr/>
        </p:nvPicPr>
        <p:blipFill rotWithShape="1">
          <a:blip r:embed="rId4">
            <a:alphaModFix/>
          </a:blip>
          <a:srcRect b="0" l="0" r="1088" t="0"/>
          <a:stretch/>
        </p:blipFill>
        <p:spPr>
          <a:xfrm>
            <a:off x="10755100" y="2048825"/>
            <a:ext cx="7151675" cy="4953350"/>
          </a:xfrm>
          <a:prstGeom prst="rect">
            <a:avLst/>
          </a:prstGeom>
          <a:noFill/>
          <a:ln>
            <a:noFill/>
          </a:ln>
        </p:spPr>
      </p:pic>
      <p:sp>
        <p:nvSpPr>
          <p:cNvPr id="529" name="Google Shape;529;p34"/>
          <p:cNvSpPr txBox="1"/>
          <p:nvPr/>
        </p:nvSpPr>
        <p:spPr>
          <a:xfrm>
            <a:off x="178300" y="2400725"/>
            <a:ext cx="1566300" cy="440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rtl="0" algn="l">
              <a:lnSpc>
                <a:spcPct val="70000"/>
              </a:lnSpc>
              <a:spcBef>
                <a:spcPts val="0"/>
              </a:spcBef>
              <a:spcAft>
                <a:spcPts val="0"/>
              </a:spcAft>
              <a:buNone/>
            </a:pPr>
            <a:r>
              <a:t/>
            </a:r>
            <a:endParaRPr sz="1600">
              <a:solidFill>
                <a:schemeClr val="lt1"/>
              </a:solidFill>
              <a:latin typeface="Open Sans"/>
              <a:ea typeface="Open Sans"/>
              <a:cs typeface="Open Sans"/>
              <a:sym typeface="Open Sans"/>
            </a:endParaRPr>
          </a:p>
          <a:p>
            <a:pPr indent="0" lvl="0" marL="0" rtl="0" algn="l">
              <a:lnSpc>
                <a:spcPct val="70000"/>
              </a:lnSpc>
              <a:spcBef>
                <a:spcPts val="0"/>
              </a:spcBef>
              <a:spcAft>
                <a:spcPts val="0"/>
              </a:spcAft>
              <a:buNone/>
            </a:pPr>
            <a:r>
              <a:t/>
            </a:r>
            <a:endParaRPr sz="1600">
              <a:solidFill>
                <a:schemeClr val="lt1"/>
              </a:solidFill>
              <a:latin typeface="Open Sans"/>
              <a:ea typeface="Open Sans"/>
              <a:cs typeface="Open Sans"/>
              <a:sym typeface="Open Sans"/>
            </a:endParaRPr>
          </a:p>
          <a:p>
            <a:pPr indent="0" lvl="0" marL="0" rtl="0" algn="l">
              <a:lnSpc>
                <a:spcPct val="70000"/>
              </a:lnSpc>
              <a:spcBef>
                <a:spcPts val="0"/>
              </a:spcBef>
              <a:spcAft>
                <a:spcPts val="0"/>
              </a:spcAft>
              <a:buClr>
                <a:schemeClr val="lt1"/>
              </a:buClr>
              <a:buSzPts val="1800"/>
              <a:buFont typeface="Source Sans Pro"/>
              <a:buNone/>
            </a:pPr>
            <a:r>
              <a:rPr lang="en-US" sz="1800">
                <a:solidFill>
                  <a:schemeClr val="lt1"/>
                </a:solidFill>
                <a:latin typeface="Open Sans"/>
                <a:ea typeface="Open Sans"/>
                <a:cs typeface="Open Sans"/>
                <a:sym typeface="Open Sans"/>
              </a:rPr>
              <a:t>Segment 1</a:t>
            </a:r>
            <a:endParaRPr sz="18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rtl="0" algn="l">
              <a:lnSpc>
                <a:spcPct val="70000"/>
              </a:lnSpc>
              <a:spcBef>
                <a:spcPts val="0"/>
              </a:spcBef>
              <a:spcAft>
                <a:spcPts val="0"/>
              </a:spcAft>
              <a:buClr>
                <a:schemeClr val="lt1"/>
              </a:buClr>
              <a:buSzPts val="1800"/>
              <a:buFont typeface="Source Sans Pro"/>
              <a:buNone/>
            </a:pPr>
            <a:r>
              <a:rPr lang="en-US" sz="1800">
                <a:solidFill>
                  <a:schemeClr val="lt1"/>
                </a:solidFill>
                <a:latin typeface="Open Sans"/>
                <a:ea typeface="Open Sans"/>
                <a:cs typeface="Open Sans"/>
                <a:sym typeface="Open Sans"/>
              </a:rPr>
              <a:t>Segment 2</a:t>
            </a:r>
            <a:endParaRPr sz="18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rtl="0" algn="l">
              <a:lnSpc>
                <a:spcPct val="70000"/>
              </a:lnSpc>
              <a:spcBef>
                <a:spcPts val="0"/>
              </a:spcBef>
              <a:spcAft>
                <a:spcPts val="0"/>
              </a:spcAft>
              <a:buNone/>
            </a:pPr>
            <a:r>
              <a:t/>
            </a:r>
            <a:endParaRPr sz="1800">
              <a:solidFill>
                <a:schemeClr val="lt1"/>
              </a:solidFill>
              <a:latin typeface="Open Sans"/>
              <a:ea typeface="Open Sans"/>
              <a:cs typeface="Open Sans"/>
              <a:sym typeface="Open Sans"/>
            </a:endParaRPr>
          </a:p>
          <a:p>
            <a:pPr indent="0" lvl="0" marL="0" rtl="0" algn="l">
              <a:lnSpc>
                <a:spcPct val="70000"/>
              </a:lnSpc>
              <a:spcBef>
                <a:spcPts val="0"/>
              </a:spcBef>
              <a:spcAft>
                <a:spcPts val="0"/>
              </a:spcAft>
              <a:buClr>
                <a:schemeClr val="lt1"/>
              </a:buClr>
              <a:buSzPts val="1800"/>
              <a:buFont typeface="Source Sans Pro"/>
              <a:buNone/>
            </a:pPr>
            <a:r>
              <a:rPr lang="en-US" sz="1800">
                <a:solidFill>
                  <a:schemeClr val="lt1"/>
                </a:solidFill>
                <a:latin typeface="Open Sans"/>
                <a:ea typeface="Open Sans"/>
                <a:cs typeface="Open Sans"/>
                <a:sym typeface="Open Sans"/>
              </a:rPr>
              <a:t>Segment 3</a:t>
            </a:r>
            <a:endParaRPr sz="18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rtl="0" algn="l">
              <a:lnSpc>
                <a:spcPct val="70000"/>
              </a:lnSpc>
              <a:spcBef>
                <a:spcPts val="0"/>
              </a:spcBef>
              <a:spcAft>
                <a:spcPts val="0"/>
              </a:spcAft>
              <a:buNone/>
            </a:pPr>
            <a:r>
              <a:t/>
            </a:r>
            <a:endParaRPr sz="1800">
              <a:solidFill>
                <a:schemeClr val="lt1"/>
              </a:solidFill>
              <a:latin typeface="Open Sans"/>
              <a:ea typeface="Open Sans"/>
              <a:cs typeface="Open Sans"/>
              <a:sym typeface="Open Sans"/>
            </a:endParaRPr>
          </a:p>
          <a:p>
            <a:pPr indent="0" lvl="0" marL="0" rtl="0" algn="l">
              <a:lnSpc>
                <a:spcPct val="70000"/>
              </a:lnSpc>
              <a:spcBef>
                <a:spcPts val="0"/>
              </a:spcBef>
              <a:spcAft>
                <a:spcPts val="0"/>
              </a:spcAft>
              <a:buClr>
                <a:schemeClr val="lt1"/>
              </a:buClr>
              <a:buSzPts val="1800"/>
              <a:buFont typeface="Source Sans Pro"/>
              <a:buNone/>
            </a:pPr>
            <a:r>
              <a:rPr lang="en-US" sz="1800">
                <a:solidFill>
                  <a:schemeClr val="lt1"/>
                </a:solidFill>
                <a:latin typeface="Open Sans"/>
                <a:ea typeface="Open Sans"/>
                <a:cs typeface="Open Sans"/>
                <a:sym typeface="Open Sans"/>
              </a:rPr>
              <a:t>Segment 4</a:t>
            </a:r>
            <a:endParaRPr sz="18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lt1"/>
              </a:solidFill>
              <a:latin typeface="Open Sans"/>
              <a:ea typeface="Open Sans"/>
              <a:cs typeface="Open Sans"/>
              <a:sym typeface="Open Sans"/>
            </a:endParaRPr>
          </a:p>
        </p:txBody>
      </p:sp>
      <p:sp>
        <p:nvSpPr>
          <p:cNvPr id="530" name="Google Shape;530;p34"/>
          <p:cNvSpPr txBox="1"/>
          <p:nvPr/>
        </p:nvSpPr>
        <p:spPr>
          <a:xfrm>
            <a:off x="1957605" y="7189200"/>
            <a:ext cx="5319600" cy="11907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Clr>
                <a:srgbClr val="FFFFFF"/>
              </a:buClr>
              <a:buSzPts val="3600"/>
              <a:buFont typeface="Open Sans Light"/>
              <a:buNone/>
            </a:pPr>
            <a:r>
              <a:rPr lang="en-US" sz="3600">
                <a:solidFill>
                  <a:srgbClr val="FFFFFF"/>
                </a:solidFill>
                <a:latin typeface="Open Sans Light"/>
                <a:ea typeface="Open Sans Light"/>
                <a:cs typeface="Open Sans Light"/>
                <a:sym typeface="Open Sans Light"/>
              </a:rPr>
              <a:t>Gender Distribution </a:t>
            </a:r>
            <a:endParaRPr sz="1100"/>
          </a:p>
        </p:txBody>
      </p:sp>
      <p:sp>
        <p:nvSpPr>
          <p:cNvPr id="531" name="Google Shape;531;p34"/>
          <p:cNvSpPr/>
          <p:nvPr/>
        </p:nvSpPr>
        <p:spPr>
          <a:xfrm>
            <a:off x="113400" y="1755475"/>
            <a:ext cx="17985300" cy="6706500"/>
          </a:xfrm>
          <a:prstGeom prst="rect">
            <a:avLst/>
          </a:prstGeom>
          <a:solidFill>
            <a:srgbClr val="FFFFFF">
              <a:alpha val="941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4"/>
          <p:cNvSpPr txBox="1"/>
          <p:nvPr/>
        </p:nvSpPr>
        <p:spPr>
          <a:xfrm>
            <a:off x="10863274" y="7189200"/>
            <a:ext cx="6180600" cy="11907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Clr>
                <a:srgbClr val="FFFFFF"/>
              </a:buClr>
              <a:buSzPts val="3600"/>
              <a:buFont typeface="Open Sans Light"/>
              <a:buNone/>
            </a:pPr>
            <a:r>
              <a:rPr lang="en-US" sz="3600">
                <a:solidFill>
                  <a:srgbClr val="FFFFFF"/>
                </a:solidFill>
                <a:latin typeface="Open Sans Light"/>
                <a:ea typeface="Open Sans Light"/>
                <a:cs typeface="Open Sans Light"/>
                <a:sym typeface="Open Sans Light"/>
              </a:rPr>
              <a:t>Education Level Distribution</a:t>
            </a:r>
            <a:endParaRPr sz="1100"/>
          </a:p>
        </p:txBody>
      </p:sp>
      <p:sp>
        <p:nvSpPr>
          <p:cNvPr id="533" name="Google Shape;533;p34"/>
          <p:cNvSpPr txBox="1"/>
          <p:nvPr/>
        </p:nvSpPr>
        <p:spPr>
          <a:xfrm>
            <a:off x="9296963" y="2324400"/>
            <a:ext cx="1566300" cy="440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rtl="0" algn="l">
              <a:lnSpc>
                <a:spcPct val="70000"/>
              </a:lnSpc>
              <a:spcBef>
                <a:spcPts val="0"/>
              </a:spcBef>
              <a:spcAft>
                <a:spcPts val="0"/>
              </a:spcAft>
              <a:buNone/>
            </a:pPr>
            <a:r>
              <a:t/>
            </a:r>
            <a:endParaRPr sz="1600">
              <a:solidFill>
                <a:schemeClr val="lt1"/>
              </a:solidFill>
              <a:latin typeface="Open Sans"/>
              <a:ea typeface="Open Sans"/>
              <a:cs typeface="Open Sans"/>
              <a:sym typeface="Open Sans"/>
            </a:endParaRPr>
          </a:p>
          <a:p>
            <a:pPr indent="0" lvl="0" marL="0" rtl="0" algn="l">
              <a:lnSpc>
                <a:spcPct val="70000"/>
              </a:lnSpc>
              <a:spcBef>
                <a:spcPts val="0"/>
              </a:spcBef>
              <a:spcAft>
                <a:spcPts val="0"/>
              </a:spcAft>
              <a:buNone/>
            </a:pPr>
            <a:r>
              <a:t/>
            </a:r>
            <a:endParaRPr sz="1600">
              <a:solidFill>
                <a:schemeClr val="lt1"/>
              </a:solidFill>
              <a:latin typeface="Open Sans"/>
              <a:ea typeface="Open Sans"/>
              <a:cs typeface="Open Sans"/>
              <a:sym typeface="Open Sans"/>
            </a:endParaRPr>
          </a:p>
          <a:p>
            <a:pPr indent="0" lvl="0" marL="0" rtl="0" algn="l">
              <a:lnSpc>
                <a:spcPct val="70000"/>
              </a:lnSpc>
              <a:spcBef>
                <a:spcPts val="0"/>
              </a:spcBef>
              <a:spcAft>
                <a:spcPts val="0"/>
              </a:spcAft>
              <a:buNone/>
            </a:pPr>
            <a:r>
              <a:rPr lang="en-US" sz="1800">
                <a:solidFill>
                  <a:schemeClr val="lt1"/>
                </a:solidFill>
                <a:latin typeface="Open Sans"/>
                <a:ea typeface="Open Sans"/>
                <a:cs typeface="Open Sans"/>
                <a:sym typeface="Open Sans"/>
              </a:rPr>
              <a:t>Segment 1</a:t>
            </a:r>
            <a:endParaRPr sz="18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rtl="0" algn="l">
              <a:lnSpc>
                <a:spcPct val="70000"/>
              </a:lnSpc>
              <a:spcBef>
                <a:spcPts val="0"/>
              </a:spcBef>
              <a:spcAft>
                <a:spcPts val="0"/>
              </a:spcAft>
              <a:buNone/>
            </a:pPr>
            <a:r>
              <a:rPr lang="en-US" sz="1800">
                <a:solidFill>
                  <a:schemeClr val="lt1"/>
                </a:solidFill>
                <a:latin typeface="Open Sans"/>
                <a:ea typeface="Open Sans"/>
                <a:cs typeface="Open Sans"/>
                <a:sym typeface="Open Sans"/>
              </a:rPr>
              <a:t>Segment 2</a:t>
            </a:r>
            <a:endParaRPr sz="18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rtl="0" algn="l">
              <a:lnSpc>
                <a:spcPct val="70000"/>
              </a:lnSpc>
              <a:spcBef>
                <a:spcPts val="0"/>
              </a:spcBef>
              <a:spcAft>
                <a:spcPts val="0"/>
              </a:spcAft>
              <a:buNone/>
            </a:pPr>
            <a:r>
              <a:t/>
            </a:r>
            <a:endParaRPr sz="1800">
              <a:solidFill>
                <a:schemeClr val="lt1"/>
              </a:solidFill>
              <a:latin typeface="Open Sans"/>
              <a:ea typeface="Open Sans"/>
              <a:cs typeface="Open Sans"/>
              <a:sym typeface="Open Sans"/>
            </a:endParaRPr>
          </a:p>
          <a:p>
            <a:pPr indent="0" lvl="0" marL="0" rtl="0" algn="l">
              <a:lnSpc>
                <a:spcPct val="70000"/>
              </a:lnSpc>
              <a:spcBef>
                <a:spcPts val="0"/>
              </a:spcBef>
              <a:spcAft>
                <a:spcPts val="0"/>
              </a:spcAft>
              <a:buNone/>
            </a:pPr>
            <a:r>
              <a:rPr lang="en-US" sz="1800">
                <a:solidFill>
                  <a:schemeClr val="lt1"/>
                </a:solidFill>
                <a:latin typeface="Open Sans"/>
                <a:ea typeface="Open Sans"/>
                <a:cs typeface="Open Sans"/>
                <a:sym typeface="Open Sans"/>
              </a:rPr>
              <a:t>Segment 3</a:t>
            </a:r>
            <a:endParaRPr sz="18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lt1"/>
              </a:solidFill>
              <a:latin typeface="Open Sans"/>
              <a:ea typeface="Open Sans"/>
              <a:cs typeface="Open Sans"/>
              <a:sym typeface="Open Sans"/>
            </a:endParaRPr>
          </a:p>
          <a:p>
            <a:pPr indent="0" lvl="0" marL="0" rtl="0" algn="l">
              <a:lnSpc>
                <a:spcPct val="70000"/>
              </a:lnSpc>
              <a:spcBef>
                <a:spcPts val="0"/>
              </a:spcBef>
              <a:spcAft>
                <a:spcPts val="0"/>
              </a:spcAft>
              <a:buNone/>
            </a:pPr>
            <a:r>
              <a:t/>
            </a:r>
            <a:endParaRPr sz="1800">
              <a:solidFill>
                <a:schemeClr val="lt1"/>
              </a:solidFill>
              <a:latin typeface="Open Sans"/>
              <a:ea typeface="Open Sans"/>
              <a:cs typeface="Open Sans"/>
              <a:sym typeface="Open Sans"/>
            </a:endParaRPr>
          </a:p>
          <a:p>
            <a:pPr indent="0" lvl="0" marL="0" rtl="0" algn="l">
              <a:lnSpc>
                <a:spcPct val="70000"/>
              </a:lnSpc>
              <a:spcBef>
                <a:spcPts val="0"/>
              </a:spcBef>
              <a:spcAft>
                <a:spcPts val="0"/>
              </a:spcAft>
              <a:buNone/>
            </a:pPr>
            <a:r>
              <a:rPr lang="en-US" sz="1800">
                <a:solidFill>
                  <a:schemeClr val="lt1"/>
                </a:solidFill>
                <a:latin typeface="Open Sans"/>
                <a:ea typeface="Open Sans"/>
                <a:cs typeface="Open Sans"/>
                <a:sym typeface="Open Sans"/>
              </a:rPr>
              <a:t>Segment 4</a:t>
            </a:r>
            <a:endParaRPr sz="18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lt1"/>
              </a:solidFill>
              <a:latin typeface="Open Sans"/>
              <a:ea typeface="Open Sans"/>
              <a:cs typeface="Open Sans"/>
              <a:sym typeface="Open Sans"/>
            </a:endParaRPr>
          </a:p>
        </p:txBody>
      </p:sp>
      <p:pic>
        <p:nvPicPr>
          <p:cNvPr id="534" name="Google Shape;534;p34"/>
          <p:cNvPicPr preferRelativeResize="0"/>
          <p:nvPr/>
        </p:nvPicPr>
        <p:blipFill>
          <a:blip r:embed="rId5">
            <a:alphaModFix/>
          </a:blip>
          <a:stretch>
            <a:fillRect/>
          </a:stretch>
        </p:blipFill>
        <p:spPr>
          <a:xfrm>
            <a:off x="14468463" y="9538500"/>
            <a:ext cx="3743325" cy="581025"/>
          </a:xfrm>
          <a:prstGeom prst="rect">
            <a:avLst/>
          </a:prstGeom>
          <a:noFill/>
          <a:ln>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71F"/>
        </a:solidFill>
      </p:bgPr>
    </p:bg>
    <p:spTree>
      <p:nvGrpSpPr>
        <p:cNvPr id="116" name="Shape 116"/>
        <p:cNvGrpSpPr/>
        <p:nvPr/>
      </p:nvGrpSpPr>
      <p:grpSpPr>
        <a:xfrm>
          <a:off x="0" y="0"/>
          <a:ext cx="0" cy="0"/>
          <a:chOff x="0" y="0"/>
          <a:chExt cx="0" cy="0"/>
        </a:xfrm>
      </p:grpSpPr>
      <p:cxnSp>
        <p:nvCxnSpPr>
          <p:cNvPr id="117" name="Google Shape;117;p17"/>
          <p:cNvCxnSpPr/>
          <p:nvPr/>
        </p:nvCxnSpPr>
        <p:spPr>
          <a:xfrm>
            <a:off x="7658100" y="6553200"/>
            <a:ext cx="2961000" cy="0"/>
          </a:xfrm>
          <a:prstGeom prst="straightConnector1">
            <a:avLst/>
          </a:prstGeom>
          <a:noFill/>
          <a:ln cap="flat" cmpd="sng" w="12700">
            <a:solidFill>
              <a:srgbClr val="CDCDCD"/>
            </a:solidFill>
            <a:prstDash val="solid"/>
            <a:miter lim="800000"/>
            <a:headEnd len="med" w="med" type="none"/>
            <a:tailEnd len="med" w="med" type="none"/>
          </a:ln>
        </p:spPr>
      </p:cxnSp>
      <p:cxnSp>
        <p:nvCxnSpPr>
          <p:cNvPr id="118" name="Google Shape;118;p17"/>
          <p:cNvCxnSpPr/>
          <p:nvPr/>
        </p:nvCxnSpPr>
        <p:spPr>
          <a:xfrm>
            <a:off x="12858750" y="6553200"/>
            <a:ext cx="2961000" cy="0"/>
          </a:xfrm>
          <a:prstGeom prst="straightConnector1">
            <a:avLst/>
          </a:prstGeom>
          <a:noFill/>
          <a:ln cap="flat" cmpd="sng" w="12700">
            <a:solidFill>
              <a:srgbClr val="CDCDCD"/>
            </a:solidFill>
            <a:prstDash val="solid"/>
            <a:miter lim="800000"/>
            <a:headEnd len="med" w="med" type="none"/>
            <a:tailEnd len="med" w="med" type="none"/>
          </a:ln>
        </p:spPr>
      </p:cxnSp>
      <p:sp>
        <p:nvSpPr>
          <p:cNvPr id="119" name="Google Shape;119;p17"/>
          <p:cNvSpPr txBox="1"/>
          <p:nvPr/>
        </p:nvSpPr>
        <p:spPr>
          <a:xfrm>
            <a:off x="6736074" y="311000"/>
            <a:ext cx="4693200" cy="7695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FFFFFF"/>
              </a:buClr>
              <a:buSzPts val="3000"/>
              <a:buFont typeface="Open Sans"/>
              <a:buNone/>
            </a:pPr>
            <a:r>
              <a:rPr b="1" i="0" lang="en-US" sz="5000" u="none">
                <a:solidFill>
                  <a:srgbClr val="FFFFFF"/>
                </a:solidFill>
                <a:latin typeface="Teko"/>
                <a:ea typeface="Teko"/>
                <a:cs typeface="Teko"/>
                <a:sym typeface="Teko"/>
              </a:rPr>
              <a:t>Meet The </a:t>
            </a:r>
            <a:r>
              <a:rPr b="1" lang="en-US" sz="5000">
                <a:solidFill>
                  <a:srgbClr val="FFFFFF"/>
                </a:solidFill>
                <a:latin typeface="Teko"/>
                <a:ea typeface="Teko"/>
                <a:cs typeface="Teko"/>
                <a:sym typeface="Teko"/>
              </a:rPr>
              <a:t>Team</a:t>
            </a:r>
            <a:endParaRPr sz="3100">
              <a:latin typeface="Teko"/>
              <a:ea typeface="Teko"/>
              <a:cs typeface="Teko"/>
              <a:sym typeface="Teko"/>
            </a:endParaRPr>
          </a:p>
        </p:txBody>
      </p:sp>
      <p:pic>
        <p:nvPicPr>
          <p:cNvPr id="120" name="Google Shape;120;p17"/>
          <p:cNvPicPr preferRelativeResize="0"/>
          <p:nvPr/>
        </p:nvPicPr>
        <p:blipFill>
          <a:blip r:embed="rId3">
            <a:alphaModFix/>
          </a:blip>
          <a:stretch>
            <a:fillRect/>
          </a:stretch>
        </p:blipFill>
        <p:spPr>
          <a:xfrm>
            <a:off x="2602124" y="2243950"/>
            <a:ext cx="2532600" cy="2532600"/>
          </a:xfrm>
          <a:prstGeom prst="ellipse">
            <a:avLst/>
          </a:prstGeom>
          <a:noFill/>
          <a:ln>
            <a:noFill/>
          </a:ln>
        </p:spPr>
      </p:pic>
      <p:grpSp>
        <p:nvGrpSpPr>
          <p:cNvPr id="121" name="Google Shape;121;p17"/>
          <p:cNvGrpSpPr/>
          <p:nvPr/>
        </p:nvGrpSpPr>
        <p:grpSpPr>
          <a:xfrm>
            <a:off x="7567075" y="1946690"/>
            <a:ext cx="3283742" cy="6565866"/>
            <a:chOff x="7600952" y="2837259"/>
            <a:chExt cx="3283742" cy="6565866"/>
          </a:xfrm>
        </p:grpSpPr>
        <p:grpSp>
          <p:nvGrpSpPr>
            <p:cNvPr id="122" name="Google Shape;122;p17"/>
            <p:cNvGrpSpPr/>
            <p:nvPr/>
          </p:nvGrpSpPr>
          <p:grpSpPr>
            <a:xfrm>
              <a:off x="7600952" y="2837259"/>
              <a:ext cx="3283742" cy="6565866"/>
              <a:chOff x="7600952" y="2837259"/>
              <a:chExt cx="3283742" cy="6565866"/>
            </a:xfrm>
          </p:grpSpPr>
          <p:sp>
            <p:nvSpPr>
              <p:cNvPr id="123" name="Google Shape;123;p17"/>
              <p:cNvSpPr txBox="1"/>
              <p:nvPr/>
            </p:nvSpPr>
            <p:spPr>
              <a:xfrm>
                <a:off x="7782475" y="6153150"/>
                <a:ext cx="2600400" cy="3693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CDCDCD"/>
                  </a:buClr>
                  <a:buSzPts val="2400"/>
                  <a:buFont typeface="Open Sans"/>
                  <a:buNone/>
                </a:pPr>
                <a:r>
                  <a:rPr b="1" lang="en-US" sz="2400">
                    <a:solidFill>
                      <a:srgbClr val="CDCDCD"/>
                    </a:solidFill>
                    <a:latin typeface="Open Sans"/>
                    <a:ea typeface="Open Sans"/>
                    <a:cs typeface="Open Sans"/>
                    <a:sym typeface="Open Sans"/>
                  </a:rPr>
                  <a:t>Anisha Samant</a:t>
                </a:r>
                <a:endParaRPr sz="1100"/>
              </a:p>
            </p:txBody>
          </p:sp>
          <p:sp>
            <p:nvSpPr>
              <p:cNvPr id="124" name="Google Shape;124;p17"/>
              <p:cNvSpPr txBox="1"/>
              <p:nvPr/>
            </p:nvSpPr>
            <p:spPr>
              <a:xfrm>
                <a:off x="7600952" y="7400925"/>
                <a:ext cx="3076800" cy="2002200"/>
              </a:xfrm>
              <a:prstGeom prst="rect">
                <a:avLst/>
              </a:prstGeom>
              <a:noFill/>
              <a:ln>
                <a:noFill/>
              </a:ln>
            </p:spPr>
            <p:txBody>
              <a:bodyPr anchorCtr="0" anchor="ctr" bIns="0" lIns="0" spcFirstLastPara="1" rIns="0" wrap="square" tIns="0">
                <a:noAutofit/>
              </a:bodyPr>
              <a:lstStyle/>
              <a:p>
                <a:pPr indent="0" lvl="0" marL="457200" marR="0" rtl="0" algn="ctr">
                  <a:lnSpc>
                    <a:spcPct val="100000"/>
                  </a:lnSpc>
                  <a:spcBef>
                    <a:spcPts val="0"/>
                  </a:spcBef>
                  <a:spcAft>
                    <a:spcPts val="0"/>
                  </a:spcAft>
                  <a:buNone/>
                </a:pPr>
                <a:r>
                  <a:t/>
                </a:r>
                <a:endParaRPr sz="1100"/>
              </a:p>
            </p:txBody>
          </p:sp>
          <p:sp>
            <p:nvSpPr>
              <p:cNvPr id="125" name="Google Shape;125;p17"/>
              <p:cNvSpPr/>
              <p:nvPr/>
            </p:nvSpPr>
            <p:spPr>
              <a:xfrm>
                <a:off x="7782477" y="6705600"/>
                <a:ext cx="2779500" cy="466800"/>
              </a:xfrm>
              <a:prstGeom prst="roundRect">
                <a:avLst>
                  <a:gd fmla="val 3403" name="adj"/>
                </a:avLst>
              </a:prstGeom>
              <a:noFill/>
              <a:ln cap="flat" cmpd="sng" w="25400">
                <a:solidFill>
                  <a:srgbClr val="3690E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3690E2"/>
                  </a:buClr>
                  <a:buSzPts val="1800"/>
                  <a:buFont typeface="Source Sans Pro"/>
                  <a:buNone/>
                </a:pPr>
                <a:r>
                  <a:rPr lang="en-US" sz="1800">
                    <a:solidFill>
                      <a:srgbClr val="3690E2"/>
                    </a:solidFill>
                    <a:latin typeface="Source Sans Pro"/>
                    <a:ea typeface="Source Sans Pro"/>
                    <a:cs typeface="Source Sans Pro"/>
                    <a:sym typeface="Source Sans Pro"/>
                  </a:rPr>
                  <a:t>aasamant@ucdavis.edu</a:t>
                </a:r>
                <a:endParaRPr sz="1100"/>
              </a:p>
            </p:txBody>
          </p:sp>
          <p:grpSp>
            <p:nvGrpSpPr>
              <p:cNvPr id="126" name="Google Shape;126;p17"/>
              <p:cNvGrpSpPr/>
              <p:nvPr/>
            </p:nvGrpSpPr>
            <p:grpSpPr>
              <a:xfrm>
                <a:off x="7610475" y="2837259"/>
                <a:ext cx="3274219" cy="3284972"/>
                <a:chOff x="0" y="0"/>
                <a:chExt cx="2750" cy="2758"/>
              </a:xfrm>
            </p:grpSpPr>
            <p:sp>
              <p:nvSpPr>
                <p:cNvPr id="127" name="Google Shape;127;p17"/>
                <p:cNvSpPr/>
                <p:nvPr/>
              </p:nvSpPr>
              <p:spPr>
                <a:xfrm>
                  <a:off x="0" y="0"/>
                  <a:ext cx="2700" cy="2700"/>
                </a:xfrm>
                <a:prstGeom prst="ellipse">
                  <a:avLst/>
                </a:prstGeom>
                <a:gradFill>
                  <a:gsLst>
                    <a:gs pos="0">
                      <a:srgbClr val="89D9C0"/>
                    </a:gs>
                    <a:gs pos="49739">
                      <a:srgbClr val="65A0E2"/>
                    </a:gs>
                    <a:gs pos="73689">
                      <a:srgbClr val="8C99E0"/>
                    </a:gs>
                    <a:gs pos="100000">
                      <a:srgbClr val="B292DE"/>
                    </a:gs>
                  </a:gsLst>
                  <a:lin ang="5580151" scaled="0"/>
                </a:gradFill>
                <a:ln cap="flat" cmpd="sng" w="63500">
                  <a:solidFill>
                    <a:schemeClr val="dk1">
                      <a:alpha val="0"/>
                    </a:schemeClr>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128" name="Google Shape;128;p17"/>
                <p:cNvSpPr/>
                <p:nvPr/>
              </p:nvSpPr>
              <p:spPr>
                <a:xfrm>
                  <a:off x="50" y="58"/>
                  <a:ext cx="2700" cy="2700"/>
                </a:xfrm>
                <a:prstGeom prst="ellipse">
                  <a:avLst/>
                </a:prstGeom>
                <a:solidFill>
                  <a:srgbClr val="212225"/>
                </a:solidFill>
                <a:ln cap="flat" cmpd="sng" w="25400">
                  <a:solidFill>
                    <a:schemeClr val="dk1">
                      <a:alpha val="0"/>
                    </a:schemeClr>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129" name="Google Shape;129;p17"/>
                <p:cNvSpPr/>
                <p:nvPr/>
              </p:nvSpPr>
              <p:spPr>
                <a:xfrm>
                  <a:off x="214" y="214"/>
                  <a:ext cx="2100" cy="2100"/>
                </a:xfrm>
                <a:prstGeom prst="ellipse">
                  <a:avLst/>
                </a:prstGeom>
                <a:solidFill>
                  <a:srgbClr val="E6E6E6"/>
                </a:solidFill>
                <a:ln cap="flat" cmpd="sng" w="25400">
                  <a:solidFill>
                    <a:schemeClr val="dk1">
                      <a:alpha val="0"/>
                    </a:schemeClr>
                  </a:solidFill>
                  <a:prstDash val="solid"/>
                  <a:miter lim="800000"/>
                  <a:headEnd len="sm" w="sm" type="none"/>
                  <a:tailEnd len="sm" w="sm" type="none"/>
                </a:ln>
                <a:effectLst>
                  <a:outerShdw blurRad="63500">
                    <a:schemeClr val="lt2">
                      <a:alpha val="10980"/>
                    </a:schemeClr>
                  </a:outerShdw>
                </a:effectLst>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grpSp>
        </p:grpSp>
        <p:pic>
          <p:nvPicPr>
            <p:cNvPr id="130" name="Google Shape;130;p17"/>
            <p:cNvPicPr preferRelativeResize="0"/>
            <p:nvPr/>
          </p:nvPicPr>
          <p:blipFill>
            <a:blip r:embed="rId4">
              <a:alphaModFix/>
            </a:blip>
            <a:stretch>
              <a:fillRect/>
            </a:stretch>
          </p:blipFill>
          <p:spPr>
            <a:xfrm>
              <a:off x="7872299" y="3082150"/>
              <a:ext cx="2532600" cy="2532600"/>
            </a:xfrm>
            <a:prstGeom prst="ellipse">
              <a:avLst/>
            </a:prstGeom>
            <a:noFill/>
            <a:ln>
              <a:noFill/>
            </a:ln>
          </p:spPr>
        </p:pic>
      </p:grpSp>
      <p:pic>
        <p:nvPicPr>
          <p:cNvPr id="131" name="Google Shape;131;p17"/>
          <p:cNvPicPr preferRelativeResize="0"/>
          <p:nvPr/>
        </p:nvPicPr>
        <p:blipFill>
          <a:blip r:embed="rId5">
            <a:alphaModFix/>
          </a:blip>
          <a:stretch>
            <a:fillRect/>
          </a:stretch>
        </p:blipFill>
        <p:spPr>
          <a:xfrm>
            <a:off x="14468463" y="9538500"/>
            <a:ext cx="3743325" cy="581025"/>
          </a:xfrm>
          <a:prstGeom prst="rect">
            <a:avLst/>
          </a:prstGeom>
          <a:noFill/>
          <a:ln>
            <a:noFill/>
          </a:ln>
        </p:spPr>
      </p:pic>
      <p:grpSp>
        <p:nvGrpSpPr>
          <p:cNvPr id="132" name="Google Shape;132;p17"/>
          <p:cNvGrpSpPr/>
          <p:nvPr/>
        </p:nvGrpSpPr>
        <p:grpSpPr>
          <a:xfrm>
            <a:off x="12801575" y="1905696"/>
            <a:ext cx="3283769" cy="6708754"/>
            <a:chOff x="12801575" y="2837259"/>
            <a:chExt cx="3283769" cy="6708754"/>
          </a:xfrm>
        </p:grpSpPr>
        <p:sp>
          <p:nvSpPr>
            <p:cNvPr id="133" name="Google Shape;133;p17"/>
            <p:cNvSpPr txBox="1"/>
            <p:nvPr/>
          </p:nvSpPr>
          <p:spPr>
            <a:xfrm>
              <a:off x="13148042" y="6117300"/>
              <a:ext cx="2600400" cy="3693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CDCDCD"/>
                </a:buClr>
                <a:buSzPts val="2400"/>
                <a:buFont typeface="Open Sans"/>
                <a:buNone/>
              </a:pPr>
              <a:r>
                <a:rPr b="1" lang="en-US" sz="2400">
                  <a:solidFill>
                    <a:srgbClr val="CDCDCD"/>
                  </a:solidFill>
                  <a:latin typeface="Open Sans"/>
                  <a:ea typeface="Open Sans"/>
                  <a:cs typeface="Open Sans"/>
                  <a:sym typeface="Open Sans"/>
                </a:rPr>
                <a:t>Shubham Kumar</a:t>
              </a:r>
              <a:endParaRPr sz="1100"/>
            </a:p>
          </p:txBody>
        </p:sp>
        <p:sp>
          <p:nvSpPr>
            <p:cNvPr id="134" name="Google Shape;134;p17"/>
            <p:cNvSpPr txBox="1"/>
            <p:nvPr/>
          </p:nvSpPr>
          <p:spPr>
            <a:xfrm>
              <a:off x="12801575" y="7543813"/>
              <a:ext cx="3076800" cy="2002200"/>
            </a:xfrm>
            <a:prstGeom prst="rect">
              <a:avLst/>
            </a:prstGeom>
            <a:noFill/>
            <a:ln>
              <a:noFill/>
            </a:ln>
          </p:spPr>
          <p:txBody>
            <a:bodyPr anchorCtr="0" anchor="ctr" bIns="0" lIns="0" spcFirstLastPara="1" rIns="0" wrap="square" tIns="0">
              <a:noAutofit/>
            </a:bodyPr>
            <a:lstStyle/>
            <a:p>
              <a:pPr indent="-342900" lvl="0" marL="457200" marR="0" rtl="0" algn="l">
                <a:lnSpc>
                  <a:spcPct val="100000"/>
                </a:lnSpc>
                <a:spcBef>
                  <a:spcPts val="0"/>
                </a:spcBef>
                <a:spcAft>
                  <a:spcPts val="0"/>
                </a:spcAft>
                <a:buClr>
                  <a:srgbClr val="CDCDCD"/>
                </a:buClr>
                <a:buSzPts val="1800"/>
                <a:buFont typeface="Open Sans Light"/>
                <a:buChar char="●"/>
              </a:pPr>
              <a:r>
                <a:rPr lang="en-US" sz="1800">
                  <a:solidFill>
                    <a:srgbClr val="CDCDCD"/>
                  </a:solidFill>
                  <a:latin typeface="Open Sans Light"/>
                  <a:ea typeface="Open Sans Light"/>
                  <a:cs typeface="Open Sans Light"/>
                  <a:sym typeface="Open Sans Light"/>
                </a:rPr>
                <a:t>4+ years of Data Science and Business Consulting experience in telecom industry</a:t>
              </a:r>
              <a:endParaRPr sz="1800">
                <a:solidFill>
                  <a:srgbClr val="CDCDCD"/>
                </a:solidFill>
                <a:latin typeface="Open Sans Light"/>
                <a:ea typeface="Open Sans Light"/>
                <a:cs typeface="Open Sans Light"/>
                <a:sym typeface="Open Sans Light"/>
              </a:endParaRPr>
            </a:p>
            <a:p>
              <a:pPr indent="-342900" lvl="0" marL="457200" marR="0" rtl="0" algn="l">
                <a:lnSpc>
                  <a:spcPct val="100000"/>
                </a:lnSpc>
                <a:spcBef>
                  <a:spcPts val="0"/>
                </a:spcBef>
                <a:spcAft>
                  <a:spcPts val="0"/>
                </a:spcAft>
                <a:buClr>
                  <a:srgbClr val="CDCDCD"/>
                </a:buClr>
                <a:buSzPts val="1800"/>
                <a:buFont typeface="Open Sans Light"/>
                <a:buChar char="●"/>
              </a:pPr>
              <a:r>
                <a:rPr lang="en-US" sz="1800">
                  <a:solidFill>
                    <a:srgbClr val="CDCDCD"/>
                  </a:solidFill>
                  <a:latin typeface="Open Sans Light"/>
                  <a:ea typeface="Open Sans Light"/>
                  <a:cs typeface="Open Sans Light"/>
                  <a:sym typeface="Open Sans Light"/>
                </a:rPr>
                <a:t>MS in Business Analytics student at UC Davis</a:t>
              </a:r>
              <a:endParaRPr sz="1800">
                <a:solidFill>
                  <a:srgbClr val="CDCDCD"/>
                </a:solidFill>
                <a:latin typeface="Open Sans Light"/>
                <a:ea typeface="Open Sans Light"/>
                <a:cs typeface="Open Sans Light"/>
                <a:sym typeface="Open Sans Light"/>
              </a:endParaRPr>
            </a:p>
          </p:txBody>
        </p:sp>
        <p:sp>
          <p:nvSpPr>
            <p:cNvPr id="135" name="Google Shape;135;p17"/>
            <p:cNvSpPr/>
            <p:nvPr/>
          </p:nvSpPr>
          <p:spPr>
            <a:xfrm>
              <a:off x="13068325" y="6781800"/>
              <a:ext cx="2751300" cy="466800"/>
            </a:xfrm>
            <a:prstGeom prst="roundRect">
              <a:avLst>
                <a:gd fmla="val 3403" name="adj"/>
              </a:avLst>
            </a:prstGeom>
            <a:noFill/>
            <a:ln cap="flat" cmpd="sng" w="25400">
              <a:solidFill>
                <a:srgbClr val="3690E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3690E2"/>
                </a:buClr>
                <a:buSzPts val="1800"/>
                <a:buFont typeface="Source Sans Pro"/>
                <a:buNone/>
              </a:pPr>
              <a:r>
                <a:rPr lang="en-US" sz="1800">
                  <a:solidFill>
                    <a:srgbClr val="3690E2"/>
                  </a:solidFill>
                  <a:latin typeface="Source Sans Pro"/>
                  <a:ea typeface="Source Sans Pro"/>
                  <a:cs typeface="Source Sans Pro"/>
                  <a:sym typeface="Source Sans Pro"/>
                </a:rPr>
                <a:t>shku@ucdavis.edu</a:t>
              </a:r>
              <a:endParaRPr sz="1100"/>
            </a:p>
          </p:txBody>
        </p:sp>
        <p:grpSp>
          <p:nvGrpSpPr>
            <p:cNvPr id="136" name="Google Shape;136;p17"/>
            <p:cNvGrpSpPr/>
            <p:nvPr/>
          </p:nvGrpSpPr>
          <p:grpSpPr>
            <a:xfrm>
              <a:off x="12811125" y="2837259"/>
              <a:ext cx="3274219" cy="3283744"/>
              <a:chOff x="0" y="0"/>
              <a:chExt cx="2750" cy="2758"/>
            </a:xfrm>
          </p:grpSpPr>
          <p:sp>
            <p:nvSpPr>
              <p:cNvPr id="137" name="Google Shape;137;p17"/>
              <p:cNvSpPr/>
              <p:nvPr/>
            </p:nvSpPr>
            <p:spPr>
              <a:xfrm>
                <a:off x="0" y="0"/>
                <a:ext cx="2700" cy="2700"/>
              </a:xfrm>
              <a:prstGeom prst="ellipse">
                <a:avLst/>
              </a:prstGeom>
              <a:gradFill>
                <a:gsLst>
                  <a:gs pos="0">
                    <a:srgbClr val="89D9C0"/>
                  </a:gs>
                  <a:gs pos="49739">
                    <a:srgbClr val="65A0E2"/>
                  </a:gs>
                  <a:gs pos="73689">
                    <a:srgbClr val="8C99E0"/>
                  </a:gs>
                  <a:gs pos="100000">
                    <a:srgbClr val="B292DE"/>
                  </a:gs>
                </a:gsLst>
                <a:lin ang="5580151" scaled="0"/>
              </a:gradFill>
              <a:ln cap="flat" cmpd="sng" w="63500">
                <a:solidFill>
                  <a:schemeClr val="dk1">
                    <a:alpha val="0"/>
                  </a:schemeClr>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138" name="Google Shape;138;p17"/>
              <p:cNvSpPr/>
              <p:nvPr/>
            </p:nvSpPr>
            <p:spPr>
              <a:xfrm>
                <a:off x="50" y="58"/>
                <a:ext cx="2700" cy="2700"/>
              </a:xfrm>
              <a:prstGeom prst="ellipse">
                <a:avLst/>
              </a:prstGeom>
              <a:solidFill>
                <a:srgbClr val="212225"/>
              </a:solidFill>
              <a:ln cap="flat" cmpd="sng" w="25400">
                <a:solidFill>
                  <a:schemeClr val="dk1">
                    <a:alpha val="0"/>
                  </a:schemeClr>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139" name="Google Shape;139;p17"/>
              <p:cNvSpPr/>
              <p:nvPr/>
            </p:nvSpPr>
            <p:spPr>
              <a:xfrm>
                <a:off x="214" y="214"/>
                <a:ext cx="2100" cy="2100"/>
              </a:xfrm>
              <a:prstGeom prst="ellipse">
                <a:avLst/>
              </a:prstGeom>
              <a:solidFill>
                <a:srgbClr val="E6E6E6"/>
              </a:solidFill>
              <a:ln cap="flat" cmpd="sng" w="25400">
                <a:solidFill>
                  <a:schemeClr val="dk1">
                    <a:alpha val="0"/>
                  </a:schemeClr>
                </a:solidFill>
                <a:prstDash val="solid"/>
                <a:miter lim="800000"/>
                <a:headEnd len="sm" w="sm" type="none"/>
                <a:tailEnd len="sm" w="sm" type="none"/>
              </a:ln>
              <a:effectLst>
                <a:outerShdw blurRad="63500">
                  <a:schemeClr val="lt2">
                    <a:alpha val="10980"/>
                  </a:schemeClr>
                </a:outerShdw>
              </a:effectLst>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grpSp>
        <p:pic>
          <p:nvPicPr>
            <p:cNvPr id="140" name="Google Shape;140;p17"/>
            <p:cNvPicPr preferRelativeResize="0"/>
            <p:nvPr/>
          </p:nvPicPr>
          <p:blipFill>
            <a:blip r:embed="rId6">
              <a:alphaModFix/>
            </a:blip>
            <a:stretch>
              <a:fillRect/>
            </a:stretch>
          </p:blipFill>
          <p:spPr>
            <a:xfrm>
              <a:off x="13068325" y="3086388"/>
              <a:ext cx="2524125" cy="2524125"/>
            </a:xfrm>
            <a:prstGeom prst="rect">
              <a:avLst/>
            </a:prstGeom>
            <a:noFill/>
            <a:ln>
              <a:noFill/>
            </a:ln>
          </p:spPr>
        </p:pic>
      </p:grpSp>
      <p:cxnSp>
        <p:nvCxnSpPr>
          <p:cNvPr id="141" name="Google Shape;141;p17"/>
          <p:cNvCxnSpPr/>
          <p:nvPr/>
        </p:nvCxnSpPr>
        <p:spPr>
          <a:xfrm>
            <a:off x="2456305" y="6552929"/>
            <a:ext cx="2858700" cy="0"/>
          </a:xfrm>
          <a:prstGeom prst="straightConnector1">
            <a:avLst/>
          </a:prstGeom>
          <a:noFill/>
          <a:ln cap="flat" cmpd="sng" w="12700">
            <a:solidFill>
              <a:srgbClr val="CDCDCD"/>
            </a:solidFill>
            <a:prstDash val="solid"/>
            <a:miter lim="800000"/>
            <a:headEnd len="med" w="med" type="none"/>
            <a:tailEnd len="med" w="med" type="none"/>
          </a:ln>
        </p:spPr>
      </p:cxnSp>
      <p:grpSp>
        <p:nvGrpSpPr>
          <p:cNvPr id="142" name="Google Shape;142;p17"/>
          <p:cNvGrpSpPr/>
          <p:nvPr/>
        </p:nvGrpSpPr>
        <p:grpSpPr>
          <a:xfrm>
            <a:off x="2332434" y="2014103"/>
            <a:ext cx="3283891" cy="6431041"/>
            <a:chOff x="2332434" y="2837259"/>
            <a:chExt cx="3283891" cy="6431041"/>
          </a:xfrm>
        </p:grpSpPr>
        <p:grpSp>
          <p:nvGrpSpPr>
            <p:cNvPr id="143" name="Google Shape;143;p17"/>
            <p:cNvGrpSpPr/>
            <p:nvPr/>
          </p:nvGrpSpPr>
          <p:grpSpPr>
            <a:xfrm>
              <a:off x="2332434" y="2837259"/>
              <a:ext cx="3283891" cy="6431041"/>
              <a:chOff x="2332434" y="2837259"/>
              <a:chExt cx="3283891" cy="6431041"/>
            </a:xfrm>
          </p:grpSpPr>
          <p:grpSp>
            <p:nvGrpSpPr>
              <p:cNvPr id="144" name="Google Shape;144;p17"/>
              <p:cNvGrpSpPr/>
              <p:nvPr/>
            </p:nvGrpSpPr>
            <p:grpSpPr>
              <a:xfrm>
                <a:off x="2332434" y="2837259"/>
                <a:ext cx="3275444" cy="3284407"/>
                <a:chOff x="0" y="0"/>
                <a:chExt cx="2750" cy="2758"/>
              </a:xfrm>
            </p:grpSpPr>
            <p:sp>
              <p:nvSpPr>
                <p:cNvPr id="145" name="Google Shape;145;p17"/>
                <p:cNvSpPr/>
                <p:nvPr/>
              </p:nvSpPr>
              <p:spPr>
                <a:xfrm>
                  <a:off x="0" y="0"/>
                  <a:ext cx="2700" cy="2700"/>
                </a:xfrm>
                <a:prstGeom prst="ellipse">
                  <a:avLst/>
                </a:prstGeom>
                <a:gradFill>
                  <a:gsLst>
                    <a:gs pos="0">
                      <a:srgbClr val="89D9C0"/>
                    </a:gs>
                    <a:gs pos="49739">
                      <a:srgbClr val="65A0E2"/>
                    </a:gs>
                    <a:gs pos="73689">
                      <a:srgbClr val="8C99E0"/>
                    </a:gs>
                    <a:gs pos="100000">
                      <a:srgbClr val="B292DE"/>
                    </a:gs>
                  </a:gsLst>
                  <a:lin ang="5580151" scaled="0"/>
                </a:gradFill>
                <a:ln cap="flat" cmpd="sng" w="63500">
                  <a:solidFill>
                    <a:schemeClr val="dk1">
                      <a:alpha val="0"/>
                    </a:schemeClr>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146" name="Google Shape;146;p17"/>
                <p:cNvSpPr/>
                <p:nvPr/>
              </p:nvSpPr>
              <p:spPr>
                <a:xfrm>
                  <a:off x="50" y="58"/>
                  <a:ext cx="2700" cy="2700"/>
                </a:xfrm>
                <a:prstGeom prst="ellipse">
                  <a:avLst/>
                </a:prstGeom>
                <a:solidFill>
                  <a:srgbClr val="212225"/>
                </a:solidFill>
                <a:ln cap="flat" cmpd="sng" w="25400">
                  <a:solidFill>
                    <a:schemeClr val="dk1">
                      <a:alpha val="0"/>
                    </a:schemeClr>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147" name="Google Shape;147;p17"/>
                <p:cNvSpPr/>
                <p:nvPr/>
              </p:nvSpPr>
              <p:spPr>
                <a:xfrm>
                  <a:off x="214" y="214"/>
                  <a:ext cx="2100" cy="2100"/>
                </a:xfrm>
                <a:prstGeom prst="ellipse">
                  <a:avLst/>
                </a:prstGeom>
                <a:solidFill>
                  <a:srgbClr val="E6E6E6"/>
                </a:solidFill>
                <a:ln cap="flat" cmpd="sng" w="25400">
                  <a:solidFill>
                    <a:schemeClr val="dk1">
                      <a:alpha val="0"/>
                    </a:schemeClr>
                  </a:solidFill>
                  <a:prstDash val="solid"/>
                  <a:miter lim="800000"/>
                  <a:headEnd len="sm" w="sm" type="none"/>
                  <a:tailEnd len="sm" w="sm" type="none"/>
                </a:ln>
                <a:effectLst>
                  <a:outerShdw blurRad="63500">
                    <a:schemeClr val="lt2">
                      <a:alpha val="10980"/>
                    </a:schemeClr>
                  </a:outerShdw>
                </a:effectLst>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grpSp>
          <p:sp>
            <p:nvSpPr>
              <p:cNvPr id="148" name="Google Shape;148;p17"/>
              <p:cNvSpPr txBox="1"/>
              <p:nvPr/>
            </p:nvSpPr>
            <p:spPr>
              <a:xfrm>
                <a:off x="2545037" y="6159175"/>
                <a:ext cx="2858700" cy="3693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CDCDCD"/>
                  </a:buClr>
                  <a:buSzPts val="2400"/>
                  <a:buFont typeface="Open Sans"/>
                  <a:buNone/>
                </a:pPr>
                <a:r>
                  <a:rPr b="1" lang="en-US" sz="2400">
                    <a:solidFill>
                      <a:srgbClr val="CDCDCD"/>
                    </a:solidFill>
                    <a:latin typeface="Open Sans"/>
                    <a:ea typeface="Open Sans"/>
                    <a:cs typeface="Open Sans"/>
                    <a:sym typeface="Open Sans"/>
                  </a:rPr>
                  <a:t>Anchal Chaudhary</a:t>
                </a:r>
                <a:endParaRPr sz="1100"/>
              </a:p>
            </p:txBody>
          </p:sp>
          <p:sp>
            <p:nvSpPr>
              <p:cNvPr id="149" name="Google Shape;149;p17"/>
              <p:cNvSpPr txBox="1"/>
              <p:nvPr/>
            </p:nvSpPr>
            <p:spPr>
              <a:xfrm>
                <a:off x="2400325" y="7261000"/>
                <a:ext cx="3216000" cy="2007300"/>
              </a:xfrm>
              <a:prstGeom prst="rect">
                <a:avLst/>
              </a:prstGeom>
              <a:noFill/>
              <a:ln>
                <a:noFill/>
              </a:ln>
            </p:spPr>
            <p:txBody>
              <a:bodyPr anchorCtr="0" anchor="ctr" bIns="0" lIns="0" spcFirstLastPara="1" rIns="0" wrap="square" tIns="0">
                <a:noAutofit/>
              </a:bodyPr>
              <a:lstStyle/>
              <a:p>
                <a:pPr indent="-342900" lvl="0" marL="457200" rtl="0" algn="l">
                  <a:spcBef>
                    <a:spcPts val="0"/>
                  </a:spcBef>
                  <a:spcAft>
                    <a:spcPts val="0"/>
                  </a:spcAft>
                  <a:buClr>
                    <a:srgbClr val="CDCDCD"/>
                  </a:buClr>
                  <a:buSzPts val="1800"/>
                  <a:buFont typeface="Open Sans Light"/>
                  <a:buChar char="●"/>
                </a:pPr>
                <a:r>
                  <a:rPr lang="en-US" sz="1800">
                    <a:solidFill>
                      <a:srgbClr val="CDCDCD"/>
                    </a:solidFill>
                    <a:latin typeface="Open Sans Light"/>
                    <a:ea typeface="Open Sans Light"/>
                    <a:cs typeface="Open Sans Light"/>
                    <a:sym typeface="Open Sans Light"/>
                  </a:rPr>
                  <a:t>Math and CS graduate UIC</a:t>
                </a:r>
                <a:endParaRPr sz="1800">
                  <a:solidFill>
                    <a:srgbClr val="CDCDCD"/>
                  </a:solidFill>
                  <a:latin typeface="Open Sans Light"/>
                  <a:ea typeface="Open Sans Light"/>
                  <a:cs typeface="Open Sans Light"/>
                  <a:sym typeface="Open Sans Light"/>
                </a:endParaRPr>
              </a:p>
              <a:p>
                <a:pPr indent="-342900" lvl="0" marL="457200" rtl="0" algn="l">
                  <a:spcBef>
                    <a:spcPts val="0"/>
                  </a:spcBef>
                  <a:spcAft>
                    <a:spcPts val="0"/>
                  </a:spcAft>
                  <a:buClr>
                    <a:srgbClr val="CDCDCD"/>
                  </a:buClr>
                  <a:buSzPts val="1800"/>
                  <a:buFont typeface="Open Sans Light"/>
                  <a:buChar char="●"/>
                </a:pPr>
                <a:r>
                  <a:rPr lang="en-US" sz="1800">
                    <a:solidFill>
                      <a:srgbClr val="CDCDCD"/>
                    </a:solidFill>
                    <a:latin typeface="Open Sans Light"/>
                    <a:ea typeface="Open Sans Light"/>
                    <a:cs typeface="Open Sans Light"/>
                    <a:sym typeface="Open Sans Light"/>
                  </a:rPr>
                  <a:t>MS in Business Analytics student at UC Davis</a:t>
                </a:r>
                <a:endParaRPr sz="1800">
                  <a:solidFill>
                    <a:srgbClr val="CDCDCD"/>
                  </a:solidFill>
                  <a:latin typeface="Open Sans Light"/>
                  <a:ea typeface="Open Sans Light"/>
                  <a:cs typeface="Open Sans Light"/>
                  <a:sym typeface="Open Sans Light"/>
                </a:endParaRPr>
              </a:p>
              <a:p>
                <a:pPr indent="0" lvl="0" marL="0" marR="0" rtl="0" algn="ctr">
                  <a:lnSpc>
                    <a:spcPct val="100000"/>
                  </a:lnSpc>
                  <a:spcBef>
                    <a:spcPts val="0"/>
                  </a:spcBef>
                  <a:spcAft>
                    <a:spcPts val="0"/>
                  </a:spcAft>
                  <a:buClr>
                    <a:srgbClr val="CDCDCD"/>
                  </a:buClr>
                  <a:buSzPts val="1800"/>
                  <a:buFont typeface="Open Sans Light"/>
                  <a:buNone/>
                </a:pPr>
                <a:r>
                  <a:t/>
                </a:r>
                <a:endParaRPr sz="1800">
                  <a:solidFill>
                    <a:srgbClr val="CDCDCD"/>
                  </a:solidFill>
                  <a:latin typeface="Open Sans Light"/>
                  <a:ea typeface="Open Sans Light"/>
                  <a:cs typeface="Open Sans Light"/>
                  <a:sym typeface="Open Sans Light"/>
                </a:endParaRPr>
              </a:p>
            </p:txBody>
          </p:sp>
          <p:sp>
            <p:nvSpPr>
              <p:cNvPr id="150" name="Google Shape;150;p17"/>
              <p:cNvSpPr/>
              <p:nvPr/>
            </p:nvSpPr>
            <p:spPr>
              <a:xfrm>
                <a:off x="2545025" y="6705208"/>
                <a:ext cx="2858700" cy="413100"/>
              </a:xfrm>
              <a:prstGeom prst="roundRect">
                <a:avLst>
                  <a:gd fmla="val 3403" name="adj"/>
                </a:avLst>
              </a:prstGeom>
              <a:noFill/>
              <a:ln cap="flat" cmpd="sng" w="25400">
                <a:solidFill>
                  <a:srgbClr val="3690E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3690E2"/>
                  </a:buClr>
                  <a:buSzPts val="1800"/>
                  <a:buFont typeface="Source Sans Pro"/>
                  <a:buNone/>
                </a:pPr>
                <a:r>
                  <a:rPr lang="en-US" sz="1800">
                    <a:solidFill>
                      <a:srgbClr val="3690E2"/>
                    </a:solidFill>
                    <a:latin typeface="Source Sans Pro"/>
                    <a:ea typeface="Source Sans Pro"/>
                    <a:cs typeface="Source Sans Pro"/>
                    <a:sym typeface="Source Sans Pro"/>
                  </a:rPr>
                  <a:t>chaudhary@ucdavis.edu</a:t>
                </a:r>
                <a:endParaRPr sz="1100"/>
              </a:p>
            </p:txBody>
          </p:sp>
        </p:grpSp>
        <p:pic>
          <p:nvPicPr>
            <p:cNvPr id="151" name="Google Shape;151;p17"/>
            <p:cNvPicPr preferRelativeResize="0"/>
            <p:nvPr/>
          </p:nvPicPr>
          <p:blipFill>
            <a:blip r:embed="rId3">
              <a:alphaModFix/>
            </a:blip>
            <a:stretch>
              <a:fillRect/>
            </a:stretch>
          </p:blipFill>
          <p:spPr>
            <a:xfrm>
              <a:off x="2602124" y="3082163"/>
              <a:ext cx="2532600" cy="2532600"/>
            </a:xfrm>
            <a:prstGeom prst="ellipse">
              <a:avLst/>
            </a:prstGeom>
            <a:noFill/>
            <a:ln>
              <a:noFill/>
            </a:ln>
          </p:spPr>
        </p:pic>
      </p:grpSp>
      <p:sp>
        <p:nvSpPr>
          <p:cNvPr id="152" name="Google Shape;152;p17"/>
          <p:cNvSpPr txBox="1"/>
          <p:nvPr/>
        </p:nvSpPr>
        <p:spPr>
          <a:xfrm>
            <a:off x="7670538" y="6552925"/>
            <a:ext cx="3076800" cy="2002200"/>
          </a:xfrm>
          <a:prstGeom prst="rect">
            <a:avLst/>
          </a:prstGeom>
          <a:noFill/>
          <a:ln>
            <a:noFill/>
          </a:ln>
        </p:spPr>
        <p:txBody>
          <a:bodyPr anchorCtr="0" anchor="ctr" bIns="0" lIns="0" spcFirstLastPara="1" rIns="0" wrap="square" tIns="0">
            <a:noAutofit/>
          </a:bodyPr>
          <a:lstStyle/>
          <a:p>
            <a:pPr indent="-342900" lvl="0" marL="457200" marR="0" rtl="0" algn="l">
              <a:lnSpc>
                <a:spcPct val="100000"/>
              </a:lnSpc>
              <a:spcBef>
                <a:spcPts val="0"/>
              </a:spcBef>
              <a:spcAft>
                <a:spcPts val="0"/>
              </a:spcAft>
              <a:buClr>
                <a:srgbClr val="CDCDCD"/>
              </a:buClr>
              <a:buSzPts val="1800"/>
              <a:buFont typeface="Open Sans Light"/>
              <a:buChar char="●"/>
            </a:pPr>
            <a:r>
              <a:rPr lang="en-US" sz="1800">
                <a:solidFill>
                  <a:srgbClr val="CDCDCD"/>
                </a:solidFill>
                <a:latin typeface="Open Sans Light"/>
                <a:ea typeface="Open Sans Light"/>
                <a:cs typeface="Open Sans Light"/>
                <a:sym typeface="Open Sans Light"/>
              </a:rPr>
              <a:t>2 years of Start-up experience handling Analytics and Operations</a:t>
            </a:r>
            <a:endParaRPr sz="1800">
              <a:solidFill>
                <a:srgbClr val="CDCDCD"/>
              </a:solidFill>
              <a:latin typeface="Open Sans Light"/>
              <a:ea typeface="Open Sans Light"/>
              <a:cs typeface="Open Sans Light"/>
              <a:sym typeface="Open Sans Light"/>
            </a:endParaRPr>
          </a:p>
          <a:p>
            <a:pPr indent="-342900" lvl="0" marL="457200" marR="0" rtl="0" algn="l">
              <a:lnSpc>
                <a:spcPct val="100000"/>
              </a:lnSpc>
              <a:spcBef>
                <a:spcPts val="0"/>
              </a:spcBef>
              <a:spcAft>
                <a:spcPts val="0"/>
              </a:spcAft>
              <a:buClr>
                <a:srgbClr val="CDCDCD"/>
              </a:buClr>
              <a:buSzPts val="1800"/>
              <a:buFont typeface="Open Sans Light"/>
              <a:buChar char="●"/>
            </a:pPr>
            <a:r>
              <a:rPr lang="en-US" sz="1800">
                <a:solidFill>
                  <a:srgbClr val="CDCDCD"/>
                </a:solidFill>
                <a:latin typeface="Open Sans Light"/>
                <a:ea typeface="Open Sans Light"/>
                <a:cs typeface="Open Sans Light"/>
                <a:sym typeface="Open Sans Light"/>
              </a:rPr>
              <a:t>MS in Business Analytics student at UC Davis</a:t>
            </a:r>
            <a:endParaRPr sz="1800">
              <a:solidFill>
                <a:srgbClr val="CDCDCD"/>
              </a:solidFill>
              <a:latin typeface="Open Sans Light"/>
              <a:ea typeface="Open Sans Light"/>
              <a:cs typeface="Open Sans Light"/>
              <a:sym typeface="Open Sans Light"/>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3434"/>
        </a:solidFill>
      </p:bgPr>
    </p:bg>
    <p:spTree>
      <p:nvGrpSpPr>
        <p:cNvPr id="538" name="Shape 538"/>
        <p:cNvGrpSpPr/>
        <p:nvPr/>
      </p:nvGrpSpPr>
      <p:grpSpPr>
        <a:xfrm>
          <a:off x="0" y="0"/>
          <a:ext cx="0" cy="0"/>
          <a:chOff x="0" y="0"/>
          <a:chExt cx="0" cy="0"/>
        </a:xfrm>
      </p:grpSpPr>
      <p:sp>
        <p:nvSpPr>
          <p:cNvPr id="539" name="Google Shape;539;p35"/>
          <p:cNvSpPr txBox="1"/>
          <p:nvPr/>
        </p:nvSpPr>
        <p:spPr>
          <a:xfrm>
            <a:off x="623700" y="1745775"/>
            <a:ext cx="7896900" cy="2364300"/>
          </a:xfrm>
          <a:prstGeom prst="rect">
            <a:avLst/>
          </a:prstGeom>
          <a:solidFill>
            <a:srgbClr val="CED8E2">
              <a:alpha val="29409"/>
            </a:srgbClr>
          </a:solidFill>
          <a:ln cap="flat" cmpd="sng" w="25400">
            <a:solidFill>
              <a:schemeClr val="dk1">
                <a:alpha val="0"/>
              </a:schemeClr>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graphicFrame>
        <p:nvGraphicFramePr>
          <p:cNvPr id="540" name="Google Shape;540;p35"/>
          <p:cNvGraphicFramePr/>
          <p:nvPr/>
        </p:nvGraphicFramePr>
        <p:xfrm>
          <a:off x="623550" y="4110084"/>
          <a:ext cx="3000000" cy="3000000"/>
        </p:xfrm>
        <a:graphic>
          <a:graphicData uri="http://schemas.openxmlformats.org/drawingml/2006/table">
            <a:tbl>
              <a:tblPr>
                <a:noFill/>
                <a:tableStyleId>{7DC5A079-FBE2-4348-851F-C65CFB662CA1}</a:tableStyleId>
              </a:tblPr>
              <a:tblGrid>
                <a:gridCol w="1977125"/>
                <a:gridCol w="1977125"/>
                <a:gridCol w="1971325"/>
                <a:gridCol w="1971325"/>
              </a:tblGrid>
              <a:tr h="1027100">
                <a:tc>
                  <a:txBody>
                    <a:bodyPr/>
                    <a:lstStyle/>
                    <a:p>
                      <a:pPr indent="0" lvl="0" marL="0" marR="0" rtl="0" algn="ctr">
                        <a:lnSpc>
                          <a:spcPct val="80000"/>
                        </a:lnSpc>
                        <a:spcBef>
                          <a:spcPts val="0"/>
                        </a:spcBef>
                        <a:spcAft>
                          <a:spcPts val="0"/>
                        </a:spcAft>
                        <a:buClr>
                          <a:srgbClr val="1A1A1A"/>
                        </a:buClr>
                        <a:buSzPts val="1800"/>
                        <a:buFont typeface="Open Sans SemiBold"/>
                        <a:buNone/>
                      </a:pPr>
                      <a:r>
                        <a:rPr lang="en-US" sz="1800">
                          <a:solidFill>
                            <a:srgbClr val="1A1A1A"/>
                          </a:solidFill>
                          <a:latin typeface="Open Sans SemiBold"/>
                          <a:ea typeface="Open Sans SemiBold"/>
                          <a:cs typeface="Open Sans SemiBold"/>
                          <a:sym typeface="Open Sans SemiBold"/>
                        </a:rPr>
                        <a:t>Segment 1</a:t>
                      </a:r>
                      <a:endParaRPr sz="1100"/>
                    </a:p>
                  </a:txBody>
                  <a:tcPr marT="47625" marB="47625" marR="47625" marL="47625" anchor="ctr">
                    <a:lnL cap="flat" cmpd="sng" w="25400">
                      <a:solidFill>
                        <a:srgbClr val="000000"/>
                      </a:solidFill>
                      <a:prstDash val="solid"/>
                      <a:round/>
                      <a:headEnd len="sm" w="sm" type="none"/>
                      <a:tailEnd len="sm" w="sm" type="none"/>
                    </a:lnL>
                    <a:lnR cap="flat" cmpd="sng" w="25400">
                      <a:solidFill>
                        <a:srgbClr val="BAC2CC"/>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BAC2CC"/>
                      </a:solidFill>
                      <a:prstDash val="solid"/>
                      <a:round/>
                      <a:headEnd len="sm" w="sm" type="none"/>
                      <a:tailEnd len="sm" w="sm" type="none"/>
                    </a:lnB>
                    <a:solidFill>
                      <a:srgbClr val="E3E6F2"/>
                    </a:solidFill>
                  </a:tcPr>
                </a:tc>
                <a:tc>
                  <a:txBody>
                    <a:bodyPr/>
                    <a:lstStyle/>
                    <a:p>
                      <a:pPr indent="0" lvl="0" marL="0" rtl="0" algn="ctr">
                        <a:lnSpc>
                          <a:spcPct val="80000"/>
                        </a:lnSpc>
                        <a:spcBef>
                          <a:spcPts val="0"/>
                        </a:spcBef>
                        <a:spcAft>
                          <a:spcPts val="0"/>
                        </a:spcAft>
                        <a:buNone/>
                      </a:pPr>
                      <a:r>
                        <a:t/>
                      </a:r>
                      <a:endParaRPr sz="1800">
                        <a:solidFill>
                          <a:srgbClr val="1A1A1A"/>
                        </a:solidFill>
                        <a:latin typeface="Open Sans SemiBold"/>
                        <a:ea typeface="Open Sans SemiBold"/>
                        <a:cs typeface="Open Sans SemiBold"/>
                        <a:sym typeface="Open Sans SemiBold"/>
                      </a:endParaRPr>
                    </a:p>
                    <a:p>
                      <a:pPr indent="0" lvl="0" marL="0" rtl="0" algn="ctr">
                        <a:lnSpc>
                          <a:spcPct val="80000"/>
                        </a:lnSpc>
                        <a:spcBef>
                          <a:spcPts val="0"/>
                        </a:spcBef>
                        <a:spcAft>
                          <a:spcPts val="0"/>
                        </a:spcAft>
                        <a:buClr>
                          <a:srgbClr val="1A1A1A"/>
                        </a:buClr>
                        <a:buSzPts val="1800"/>
                        <a:buFont typeface="Open Sans SemiBold"/>
                        <a:buNone/>
                      </a:pPr>
                      <a:r>
                        <a:rPr lang="en-US" sz="1800">
                          <a:solidFill>
                            <a:srgbClr val="1A1A1A"/>
                          </a:solidFill>
                          <a:latin typeface="Open Sans SemiBold"/>
                          <a:ea typeface="Open Sans SemiBold"/>
                          <a:cs typeface="Open Sans SemiBold"/>
                          <a:sym typeface="Open Sans SemiBold"/>
                        </a:rPr>
                        <a:t>Segment 2</a:t>
                      </a:r>
                      <a:endParaRPr sz="1100">
                        <a:solidFill>
                          <a:schemeClr val="dk1"/>
                        </a:solidFill>
                      </a:endParaRPr>
                    </a:p>
                    <a:p>
                      <a:pPr indent="0" lvl="0" marL="0" marR="0" rtl="0" algn="ctr">
                        <a:lnSpc>
                          <a:spcPct val="80000"/>
                        </a:lnSpc>
                        <a:spcBef>
                          <a:spcPts val="0"/>
                        </a:spcBef>
                        <a:spcAft>
                          <a:spcPts val="0"/>
                        </a:spcAft>
                        <a:buNone/>
                      </a:pPr>
                      <a:r>
                        <a:t/>
                      </a:r>
                      <a:endParaRPr sz="1800">
                        <a:solidFill>
                          <a:srgbClr val="1A1A1A"/>
                        </a:solidFill>
                        <a:latin typeface="Open Sans SemiBold"/>
                        <a:ea typeface="Open Sans SemiBold"/>
                        <a:cs typeface="Open Sans SemiBold"/>
                        <a:sym typeface="Open Sans SemiBold"/>
                      </a:endParaRPr>
                    </a:p>
                  </a:txBody>
                  <a:tcPr marT="47625" marB="47625" marR="47625" marL="47625" anchor="ctr">
                    <a:lnL cap="flat" cmpd="sng" w="25400">
                      <a:solidFill>
                        <a:srgbClr val="BAC2CC"/>
                      </a:solidFill>
                      <a:prstDash val="solid"/>
                      <a:round/>
                      <a:headEnd len="sm" w="sm" type="none"/>
                      <a:tailEnd len="sm" w="sm" type="none"/>
                    </a:lnL>
                    <a:lnR cap="flat" cmpd="sng" w="25400">
                      <a:solidFill>
                        <a:srgbClr val="BAC2CC"/>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BAC2CC"/>
                      </a:solidFill>
                      <a:prstDash val="solid"/>
                      <a:round/>
                      <a:headEnd len="sm" w="sm" type="none"/>
                      <a:tailEnd len="sm" w="sm" type="none"/>
                    </a:lnB>
                    <a:solidFill>
                      <a:srgbClr val="E3E6F2"/>
                    </a:solidFill>
                  </a:tcPr>
                </a:tc>
                <a:tc>
                  <a:txBody>
                    <a:bodyPr/>
                    <a:lstStyle/>
                    <a:p>
                      <a:pPr indent="0" lvl="0" marL="0" rtl="0" algn="ctr">
                        <a:lnSpc>
                          <a:spcPct val="80000"/>
                        </a:lnSpc>
                        <a:spcBef>
                          <a:spcPts val="0"/>
                        </a:spcBef>
                        <a:spcAft>
                          <a:spcPts val="0"/>
                        </a:spcAft>
                        <a:buClr>
                          <a:srgbClr val="1A1A1A"/>
                        </a:buClr>
                        <a:buSzPts val="1800"/>
                        <a:buFont typeface="Open Sans SemiBold"/>
                        <a:buNone/>
                      </a:pPr>
                      <a:r>
                        <a:t/>
                      </a:r>
                      <a:endParaRPr sz="1800">
                        <a:solidFill>
                          <a:srgbClr val="1A1A1A"/>
                        </a:solidFill>
                        <a:latin typeface="Open Sans SemiBold"/>
                        <a:ea typeface="Open Sans SemiBold"/>
                        <a:cs typeface="Open Sans SemiBold"/>
                        <a:sym typeface="Open Sans SemiBold"/>
                      </a:endParaRPr>
                    </a:p>
                    <a:p>
                      <a:pPr indent="0" lvl="0" marL="0" rtl="0" algn="ctr">
                        <a:lnSpc>
                          <a:spcPct val="80000"/>
                        </a:lnSpc>
                        <a:spcBef>
                          <a:spcPts val="0"/>
                        </a:spcBef>
                        <a:spcAft>
                          <a:spcPts val="0"/>
                        </a:spcAft>
                        <a:buClr>
                          <a:srgbClr val="1A1A1A"/>
                        </a:buClr>
                        <a:buSzPts val="1800"/>
                        <a:buFont typeface="Open Sans SemiBold"/>
                        <a:buNone/>
                      </a:pPr>
                      <a:r>
                        <a:rPr lang="en-US" sz="1800">
                          <a:solidFill>
                            <a:srgbClr val="1A1A1A"/>
                          </a:solidFill>
                          <a:latin typeface="Open Sans SemiBold"/>
                          <a:ea typeface="Open Sans SemiBold"/>
                          <a:cs typeface="Open Sans SemiBold"/>
                          <a:sym typeface="Open Sans SemiBold"/>
                        </a:rPr>
                        <a:t>Segment 3</a:t>
                      </a:r>
                      <a:endParaRPr sz="1100">
                        <a:solidFill>
                          <a:schemeClr val="dk1"/>
                        </a:solidFill>
                      </a:endParaRPr>
                    </a:p>
                    <a:p>
                      <a:pPr indent="0" lvl="0" marL="0" marR="0" rtl="0" algn="ctr">
                        <a:lnSpc>
                          <a:spcPct val="80000"/>
                        </a:lnSpc>
                        <a:spcBef>
                          <a:spcPts val="0"/>
                        </a:spcBef>
                        <a:spcAft>
                          <a:spcPts val="0"/>
                        </a:spcAft>
                        <a:buClr>
                          <a:srgbClr val="1A1A1A"/>
                        </a:buClr>
                        <a:buSzPts val="1800"/>
                        <a:buFont typeface="Open Sans SemiBold"/>
                        <a:buNone/>
                      </a:pPr>
                      <a:r>
                        <a:t/>
                      </a:r>
                      <a:endParaRPr sz="1800">
                        <a:solidFill>
                          <a:srgbClr val="1A1A1A"/>
                        </a:solidFill>
                        <a:latin typeface="Open Sans SemiBold"/>
                        <a:ea typeface="Open Sans SemiBold"/>
                        <a:cs typeface="Open Sans SemiBold"/>
                        <a:sym typeface="Open Sans SemiBold"/>
                      </a:endParaRPr>
                    </a:p>
                  </a:txBody>
                  <a:tcPr marT="47625" marB="47625" marR="47625" marL="47625" anchor="ctr">
                    <a:lnL cap="flat" cmpd="sng" w="25400">
                      <a:solidFill>
                        <a:srgbClr val="BAC2CC"/>
                      </a:solidFill>
                      <a:prstDash val="solid"/>
                      <a:round/>
                      <a:headEnd len="sm" w="sm" type="none"/>
                      <a:tailEnd len="sm" w="sm" type="none"/>
                    </a:lnL>
                    <a:lnR cap="flat" cmpd="sng" w="25400">
                      <a:solidFill>
                        <a:srgbClr val="BAC2CC"/>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BAC2CC"/>
                      </a:solidFill>
                      <a:prstDash val="solid"/>
                      <a:round/>
                      <a:headEnd len="sm" w="sm" type="none"/>
                      <a:tailEnd len="sm" w="sm" type="none"/>
                    </a:lnB>
                    <a:solidFill>
                      <a:srgbClr val="E3E6F2"/>
                    </a:solidFill>
                  </a:tcPr>
                </a:tc>
                <a:tc>
                  <a:txBody>
                    <a:bodyPr/>
                    <a:lstStyle/>
                    <a:p>
                      <a:pPr indent="0" lvl="0" marL="0" rtl="0" algn="ctr">
                        <a:lnSpc>
                          <a:spcPct val="80000"/>
                        </a:lnSpc>
                        <a:spcBef>
                          <a:spcPts val="0"/>
                        </a:spcBef>
                        <a:spcAft>
                          <a:spcPts val="0"/>
                        </a:spcAft>
                        <a:buClr>
                          <a:srgbClr val="1A1A1A"/>
                        </a:buClr>
                        <a:buSzPts val="1800"/>
                        <a:buFont typeface="Open Sans SemiBold"/>
                        <a:buNone/>
                      </a:pPr>
                      <a:r>
                        <a:t/>
                      </a:r>
                      <a:endParaRPr sz="1800">
                        <a:solidFill>
                          <a:srgbClr val="1A1A1A"/>
                        </a:solidFill>
                        <a:latin typeface="Open Sans SemiBold"/>
                        <a:ea typeface="Open Sans SemiBold"/>
                        <a:cs typeface="Open Sans SemiBold"/>
                        <a:sym typeface="Open Sans SemiBold"/>
                      </a:endParaRPr>
                    </a:p>
                    <a:p>
                      <a:pPr indent="0" lvl="0" marL="0" rtl="0" algn="ctr">
                        <a:lnSpc>
                          <a:spcPct val="80000"/>
                        </a:lnSpc>
                        <a:spcBef>
                          <a:spcPts val="0"/>
                        </a:spcBef>
                        <a:spcAft>
                          <a:spcPts val="0"/>
                        </a:spcAft>
                        <a:buClr>
                          <a:srgbClr val="1A1A1A"/>
                        </a:buClr>
                        <a:buSzPts val="1800"/>
                        <a:buFont typeface="Open Sans SemiBold"/>
                        <a:buNone/>
                      </a:pPr>
                      <a:r>
                        <a:rPr lang="en-US" sz="1800">
                          <a:solidFill>
                            <a:srgbClr val="1A1A1A"/>
                          </a:solidFill>
                          <a:latin typeface="Open Sans SemiBold"/>
                          <a:ea typeface="Open Sans SemiBold"/>
                          <a:cs typeface="Open Sans SemiBold"/>
                          <a:sym typeface="Open Sans SemiBold"/>
                        </a:rPr>
                        <a:t>Segment 4</a:t>
                      </a:r>
                      <a:endParaRPr sz="1100">
                        <a:solidFill>
                          <a:schemeClr val="dk1"/>
                        </a:solidFill>
                      </a:endParaRPr>
                    </a:p>
                    <a:p>
                      <a:pPr indent="0" lvl="0" marL="0" marR="0" rtl="0" algn="ctr">
                        <a:lnSpc>
                          <a:spcPct val="80000"/>
                        </a:lnSpc>
                        <a:spcBef>
                          <a:spcPts val="0"/>
                        </a:spcBef>
                        <a:spcAft>
                          <a:spcPts val="0"/>
                        </a:spcAft>
                        <a:buClr>
                          <a:srgbClr val="1A1A1A"/>
                        </a:buClr>
                        <a:buSzPts val="1800"/>
                        <a:buFont typeface="Open Sans SemiBold"/>
                        <a:buNone/>
                      </a:pPr>
                      <a:r>
                        <a:t/>
                      </a:r>
                      <a:endParaRPr sz="1800">
                        <a:solidFill>
                          <a:srgbClr val="1A1A1A"/>
                        </a:solidFill>
                        <a:latin typeface="Open Sans SemiBold"/>
                        <a:ea typeface="Open Sans SemiBold"/>
                        <a:cs typeface="Open Sans SemiBold"/>
                        <a:sym typeface="Open Sans SemiBold"/>
                      </a:endParaRPr>
                    </a:p>
                  </a:txBody>
                  <a:tcPr marT="47625" marB="47625" marR="47625" marL="47625" anchor="ctr">
                    <a:lnL cap="flat" cmpd="sng" w="25400">
                      <a:solidFill>
                        <a:srgbClr val="BAC2CC"/>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BAC2CC"/>
                      </a:solidFill>
                      <a:prstDash val="solid"/>
                      <a:round/>
                      <a:headEnd len="sm" w="sm" type="none"/>
                      <a:tailEnd len="sm" w="sm" type="none"/>
                    </a:lnB>
                    <a:solidFill>
                      <a:srgbClr val="E3E6F2"/>
                    </a:solidFill>
                  </a:tcPr>
                </a:tc>
              </a:tr>
              <a:tr h="933500">
                <a:tc>
                  <a:txBody>
                    <a:bodyPr/>
                    <a:lstStyle/>
                    <a:p>
                      <a:pPr indent="0" lvl="0" marL="0" rtl="0" algn="ctr">
                        <a:lnSpc>
                          <a:spcPct val="80000"/>
                        </a:lnSpc>
                        <a:spcBef>
                          <a:spcPts val="0"/>
                        </a:spcBef>
                        <a:spcAft>
                          <a:spcPts val="0"/>
                        </a:spcAft>
                        <a:buClr>
                          <a:schemeClr val="dk1"/>
                        </a:buClr>
                        <a:buSzPts val="1100"/>
                        <a:buFont typeface="Arial"/>
                        <a:buNone/>
                      </a:pPr>
                      <a:r>
                        <a:rPr lang="en-US" sz="1700">
                          <a:solidFill>
                            <a:schemeClr val="lt1"/>
                          </a:solidFill>
                          <a:latin typeface="Open Sans"/>
                          <a:ea typeface="Open Sans"/>
                          <a:cs typeface="Open Sans"/>
                          <a:sym typeface="Open Sans"/>
                        </a:rPr>
                        <a:t>Professional</a:t>
                      </a:r>
                      <a:endParaRPr sz="1700">
                        <a:solidFill>
                          <a:schemeClr val="lt1"/>
                        </a:solidFill>
                        <a:latin typeface="Open Sans"/>
                        <a:ea typeface="Open Sans"/>
                        <a:cs typeface="Open Sans"/>
                        <a:sym typeface="Open Sans"/>
                      </a:endParaRPr>
                    </a:p>
                    <a:p>
                      <a:pPr indent="0" lvl="0" marL="0" marR="0" rtl="0" algn="ctr">
                        <a:lnSpc>
                          <a:spcPct val="80000"/>
                        </a:lnSpc>
                        <a:spcBef>
                          <a:spcPts val="0"/>
                        </a:spcBef>
                        <a:spcAft>
                          <a:spcPts val="0"/>
                        </a:spcAft>
                        <a:buClr>
                          <a:srgbClr val="E6E6E6"/>
                        </a:buClr>
                        <a:buSzPts val="1800"/>
                        <a:buFont typeface="Open Sans Light"/>
                        <a:buNone/>
                      </a:pPr>
                      <a:r>
                        <a:t/>
                      </a:r>
                      <a:endParaRPr sz="1700">
                        <a:solidFill>
                          <a:schemeClr val="lt1"/>
                        </a:solidFill>
                        <a:latin typeface="Open Sans"/>
                        <a:ea typeface="Open Sans"/>
                        <a:cs typeface="Open Sans"/>
                        <a:sym typeface="Open Sans"/>
                      </a:endParaRPr>
                    </a:p>
                  </a:txBody>
                  <a:tcPr marT="47625" marB="47625" marR="47625" marL="47625" anchor="ctr">
                    <a:lnL cap="flat" cmpd="sng" w="25400">
                      <a:solidFill>
                        <a:srgbClr val="000000"/>
                      </a:solidFill>
                      <a:prstDash val="solid"/>
                      <a:round/>
                      <a:headEnd len="sm" w="sm" type="none"/>
                      <a:tailEnd len="sm" w="sm" type="none"/>
                    </a:lnL>
                    <a:lnR cap="flat" cmpd="sng" w="25400">
                      <a:solidFill>
                        <a:srgbClr val="BAC2CC"/>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BAC2CC"/>
                      </a:solidFill>
                      <a:prstDash val="solid"/>
                      <a:round/>
                      <a:headEnd len="sm" w="sm" type="none"/>
                      <a:tailEnd len="sm" w="sm" type="none"/>
                    </a:lnB>
                  </a:tcPr>
                </a:tc>
                <a:tc>
                  <a:txBody>
                    <a:bodyPr/>
                    <a:lstStyle/>
                    <a:p>
                      <a:pPr indent="0" lvl="0" marL="0" rtl="0" algn="ctr">
                        <a:lnSpc>
                          <a:spcPct val="80000"/>
                        </a:lnSpc>
                        <a:spcBef>
                          <a:spcPts val="0"/>
                        </a:spcBef>
                        <a:spcAft>
                          <a:spcPts val="0"/>
                        </a:spcAft>
                        <a:buClr>
                          <a:srgbClr val="E6E6E6"/>
                        </a:buClr>
                        <a:buSzPts val="1800"/>
                        <a:buFont typeface="Open Sans Light"/>
                        <a:buNone/>
                      </a:pPr>
                      <a:r>
                        <a:rPr lang="en-US" sz="1700">
                          <a:solidFill>
                            <a:schemeClr val="lt1"/>
                          </a:solidFill>
                          <a:latin typeface="Open Sans"/>
                          <a:ea typeface="Open Sans"/>
                          <a:cs typeface="Open Sans"/>
                          <a:sym typeface="Open Sans"/>
                        </a:rPr>
                        <a:t>Craftsman</a:t>
                      </a:r>
                      <a:r>
                        <a:rPr lang="en-US" sz="1700">
                          <a:solidFill>
                            <a:schemeClr val="lt1"/>
                          </a:solidFill>
                          <a:latin typeface="Open Sans"/>
                          <a:ea typeface="Open Sans"/>
                          <a:cs typeface="Open Sans"/>
                          <a:sym typeface="Open Sans"/>
                        </a:rPr>
                        <a:t>/ Blue Collar</a:t>
                      </a:r>
                      <a:endParaRPr sz="1700">
                        <a:solidFill>
                          <a:schemeClr val="lt1"/>
                        </a:solidFill>
                        <a:latin typeface="Open Sans"/>
                        <a:ea typeface="Open Sans"/>
                        <a:cs typeface="Open Sans"/>
                        <a:sym typeface="Open Sans"/>
                      </a:endParaRPr>
                    </a:p>
                    <a:p>
                      <a:pPr indent="0" lvl="0" marL="0" marR="0" rtl="0" algn="ctr">
                        <a:lnSpc>
                          <a:spcPct val="80000"/>
                        </a:lnSpc>
                        <a:spcBef>
                          <a:spcPts val="0"/>
                        </a:spcBef>
                        <a:spcAft>
                          <a:spcPts val="0"/>
                        </a:spcAft>
                        <a:buNone/>
                      </a:pPr>
                      <a:r>
                        <a:t/>
                      </a:r>
                      <a:endParaRPr sz="1700">
                        <a:solidFill>
                          <a:schemeClr val="lt1"/>
                        </a:solidFill>
                        <a:latin typeface="Open Sans"/>
                        <a:ea typeface="Open Sans"/>
                        <a:cs typeface="Open Sans"/>
                        <a:sym typeface="Open Sans"/>
                      </a:endParaRPr>
                    </a:p>
                  </a:txBody>
                  <a:tcPr marT="47625" marB="47625" marR="47625" marL="47625" anchor="ctr">
                    <a:lnL cap="flat" cmpd="sng" w="25400">
                      <a:solidFill>
                        <a:srgbClr val="BAC2CC"/>
                      </a:solidFill>
                      <a:prstDash val="solid"/>
                      <a:round/>
                      <a:headEnd len="sm" w="sm" type="none"/>
                      <a:tailEnd len="sm" w="sm" type="none"/>
                    </a:lnL>
                    <a:lnR cap="flat" cmpd="sng" w="25400">
                      <a:solidFill>
                        <a:srgbClr val="BAC2CC"/>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BAC2CC"/>
                      </a:solidFill>
                      <a:prstDash val="solid"/>
                      <a:round/>
                      <a:headEnd len="sm" w="sm" type="none"/>
                      <a:tailEnd len="sm" w="sm" type="none"/>
                    </a:lnB>
                  </a:tcPr>
                </a:tc>
                <a:tc>
                  <a:txBody>
                    <a:bodyPr/>
                    <a:lstStyle/>
                    <a:p>
                      <a:pPr indent="0" lvl="0" marL="0" marR="0" rtl="0" algn="ctr">
                        <a:lnSpc>
                          <a:spcPct val="80000"/>
                        </a:lnSpc>
                        <a:spcBef>
                          <a:spcPts val="0"/>
                        </a:spcBef>
                        <a:spcAft>
                          <a:spcPts val="0"/>
                        </a:spcAft>
                        <a:buClr>
                          <a:srgbClr val="E6E6E6"/>
                        </a:buClr>
                        <a:buSzPts val="1800"/>
                        <a:buFont typeface="Open Sans Light"/>
                        <a:buNone/>
                      </a:pPr>
                      <a:r>
                        <a:rPr lang="en-US" sz="1700">
                          <a:solidFill>
                            <a:schemeClr val="lt1"/>
                          </a:solidFill>
                          <a:latin typeface="Open Sans"/>
                          <a:ea typeface="Open Sans"/>
                          <a:cs typeface="Open Sans"/>
                          <a:sym typeface="Open Sans"/>
                        </a:rPr>
                        <a:t>Clerical/ White Collar</a:t>
                      </a:r>
                      <a:endParaRPr sz="1700">
                        <a:solidFill>
                          <a:schemeClr val="lt1"/>
                        </a:solidFill>
                        <a:latin typeface="Open Sans"/>
                        <a:ea typeface="Open Sans"/>
                        <a:cs typeface="Open Sans"/>
                        <a:sym typeface="Open Sans"/>
                      </a:endParaRPr>
                    </a:p>
                  </a:txBody>
                  <a:tcPr marT="47625" marB="47625" marR="47625" marL="47625" anchor="ctr">
                    <a:lnL cap="flat" cmpd="sng" w="25400">
                      <a:solidFill>
                        <a:srgbClr val="BAC2CC"/>
                      </a:solidFill>
                      <a:prstDash val="solid"/>
                      <a:round/>
                      <a:headEnd len="sm" w="sm" type="none"/>
                      <a:tailEnd len="sm" w="sm" type="none"/>
                    </a:lnL>
                    <a:lnR cap="flat" cmpd="sng" w="25400">
                      <a:solidFill>
                        <a:srgbClr val="BAC2CC"/>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BAC2CC"/>
                      </a:solidFill>
                      <a:prstDash val="solid"/>
                      <a:round/>
                      <a:headEnd len="sm" w="sm" type="none"/>
                      <a:tailEnd len="sm" w="sm" type="none"/>
                    </a:lnB>
                  </a:tcPr>
                </a:tc>
                <a:tc>
                  <a:txBody>
                    <a:bodyPr/>
                    <a:lstStyle/>
                    <a:p>
                      <a:pPr indent="0" lvl="0" marL="0" rtl="0" algn="ctr">
                        <a:spcBef>
                          <a:spcPts val="0"/>
                        </a:spcBef>
                        <a:spcAft>
                          <a:spcPts val="0"/>
                        </a:spcAft>
                        <a:buNone/>
                      </a:pPr>
                      <a:r>
                        <a:rPr lang="en-US" sz="1700">
                          <a:solidFill>
                            <a:schemeClr val="lt1"/>
                          </a:solidFill>
                          <a:latin typeface="Open Sans"/>
                          <a:ea typeface="Open Sans"/>
                          <a:cs typeface="Open Sans"/>
                          <a:sym typeface="Open Sans"/>
                        </a:rPr>
                        <a:t>Administration/</a:t>
                      </a:r>
                      <a:endParaRPr sz="1700">
                        <a:solidFill>
                          <a:schemeClr val="lt1"/>
                        </a:solidFill>
                        <a:latin typeface="Open Sans"/>
                        <a:ea typeface="Open Sans"/>
                        <a:cs typeface="Open Sans"/>
                        <a:sym typeface="Open Sans"/>
                      </a:endParaRPr>
                    </a:p>
                    <a:p>
                      <a:pPr indent="0" lvl="0" marL="0" rtl="0" algn="ctr">
                        <a:spcBef>
                          <a:spcPts val="0"/>
                        </a:spcBef>
                        <a:spcAft>
                          <a:spcPts val="0"/>
                        </a:spcAft>
                        <a:buNone/>
                      </a:pPr>
                      <a:r>
                        <a:rPr lang="en-US" sz="1700">
                          <a:solidFill>
                            <a:schemeClr val="lt1"/>
                          </a:solidFill>
                          <a:latin typeface="Open Sans"/>
                          <a:ea typeface="Open Sans"/>
                          <a:cs typeface="Open Sans"/>
                          <a:sym typeface="Open Sans"/>
                        </a:rPr>
                        <a:t>Managerial</a:t>
                      </a:r>
                      <a:endParaRPr sz="1700">
                        <a:solidFill>
                          <a:schemeClr val="lt1"/>
                        </a:solidFill>
                        <a:latin typeface="Open Sans"/>
                        <a:ea typeface="Open Sans"/>
                        <a:cs typeface="Open Sans"/>
                        <a:sym typeface="Open Sans"/>
                      </a:endParaRPr>
                    </a:p>
                  </a:txBody>
                  <a:tcPr marT="47625" marB="47625" marR="47625" marL="47625" anchor="ctr">
                    <a:lnL cap="flat" cmpd="sng" w="25400">
                      <a:solidFill>
                        <a:srgbClr val="BAC2CC"/>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BAC2CC"/>
                      </a:solidFill>
                      <a:prstDash val="solid"/>
                      <a:round/>
                      <a:headEnd len="sm" w="sm" type="none"/>
                      <a:tailEnd len="sm" w="sm" type="none"/>
                    </a:lnB>
                  </a:tcPr>
                </a:tc>
              </a:tr>
              <a:tr h="886125">
                <a:tc>
                  <a:txBody>
                    <a:bodyPr/>
                    <a:lstStyle/>
                    <a:p>
                      <a:pPr indent="0" lvl="0" marL="0" rtl="0" algn="ctr">
                        <a:lnSpc>
                          <a:spcPct val="80000"/>
                        </a:lnSpc>
                        <a:spcBef>
                          <a:spcPts val="0"/>
                        </a:spcBef>
                        <a:spcAft>
                          <a:spcPts val="0"/>
                        </a:spcAft>
                        <a:buClr>
                          <a:schemeClr val="dk1"/>
                        </a:buClr>
                        <a:buSzPts val="1100"/>
                        <a:buFont typeface="Arial"/>
                        <a:buNone/>
                      </a:pPr>
                      <a:r>
                        <a:rPr lang="en-US" sz="1700">
                          <a:solidFill>
                            <a:schemeClr val="lt1"/>
                          </a:solidFill>
                          <a:latin typeface="Open Sans"/>
                          <a:ea typeface="Open Sans"/>
                          <a:cs typeface="Open Sans"/>
                          <a:sym typeface="Open Sans"/>
                        </a:rPr>
                        <a:t>Technical</a:t>
                      </a:r>
                      <a:endParaRPr sz="1700">
                        <a:solidFill>
                          <a:schemeClr val="lt1"/>
                        </a:solidFill>
                        <a:latin typeface="Open Sans"/>
                        <a:ea typeface="Open Sans"/>
                        <a:cs typeface="Open Sans"/>
                        <a:sym typeface="Open Sans"/>
                      </a:endParaRPr>
                    </a:p>
                    <a:p>
                      <a:pPr indent="0" lvl="0" marL="0" marR="0" rtl="0" algn="ctr">
                        <a:lnSpc>
                          <a:spcPct val="80000"/>
                        </a:lnSpc>
                        <a:spcBef>
                          <a:spcPts val="0"/>
                        </a:spcBef>
                        <a:spcAft>
                          <a:spcPts val="0"/>
                        </a:spcAft>
                        <a:buClr>
                          <a:srgbClr val="E6E6E6"/>
                        </a:buClr>
                        <a:buSzPts val="1800"/>
                        <a:buFont typeface="Open Sans Light"/>
                        <a:buNone/>
                      </a:pPr>
                      <a:r>
                        <a:t/>
                      </a:r>
                      <a:endParaRPr sz="1700">
                        <a:solidFill>
                          <a:schemeClr val="lt1"/>
                        </a:solidFill>
                        <a:latin typeface="Open Sans"/>
                        <a:ea typeface="Open Sans"/>
                        <a:cs typeface="Open Sans"/>
                        <a:sym typeface="Open Sans"/>
                      </a:endParaRPr>
                    </a:p>
                  </a:txBody>
                  <a:tcPr marT="47625" marB="47625" marR="47625" marL="47625" anchor="ctr">
                    <a:lnL cap="flat" cmpd="sng" w="25400">
                      <a:solidFill>
                        <a:srgbClr val="000000"/>
                      </a:solidFill>
                      <a:prstDash val="solid"/>
                      <a:round/>
                      <a:headEnd len="sm" w="sm" type="none"/>
                      <a:tailEnd len="sm" w="sm" type="none"/>
                    </a:lnL>
                    <a:lnR cap="flat" cmpd="sng" w="25400">
                      <a:solidFill>
                        <a:srgbClr val="BAC2CC"/>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BAC2CC"/>
                      </a:solidFill>
                      <a:prstDash val="solid"/>
                      <a:round/>
                      <a:headEnd len="sm" w="sm" type="none"/>
                      <a:tailEnd len="sm" w="sm" type="none"/>
                    </a:lnB>
                  </a:tcPr>
                </a:tc>
                <a:tc>
                  <a:txBody>
                    <a:bodyPr/>
                    <a:lstStyle/>
                    <a:p>
                      <a:pPr indent="0" lvl="0" marL="0" rtl="0" algn="ctr">
                        <a:lnSpc>
                          <a:spcPct val="80000"/>
                        </a:lnSpc>
                        <a:spcBef>
                          <a:spcPts val="0"/>
                        </a:spcBef>
                        <a:spcAft>
                          <a:spcPts val="0"/>
                        </a:spcAft>
                        <a:buClr>
                          <a:srgbClr val="E6E6E6"/>
                        </a:buClr>
                        <a:buSzPts val="1800"/>
                        <a:buFont typeface="Open Sans Light"/>
                        <a:buNone/>
                      </a:pPr>
                      <a:r>
                        <a:rPr lang="en-US" sz="1700">
                          <a:solidFill>
                            <a:schemeClr val="lt1"/>
                          </a:solidFill>
                          <a:latin typeface="Open Sans"/>
                          <a:ea typeface="Open Sans"/>
                          <a:cs typeface="Open Sans"/>
                          <a:sym typeface="Open Sans"/>
                        </a:rPr>
                        <a:t>Sales/ Service</a:t>
                      </a:r>
                      <a:endParaRPr sz="1700">
                        <a:solidFill>
                          <a:schemeClr val="lt1"/>
                        </a:solidFill>
                        <a:latin typeface="Open Sans"/>
                        <a:ea typeface="Open Sans"/>
                        <a:cs typeface="Open Sans"/>
                        <a:sym typeface="Open Sans"/>
                      </a:endParaRPr>
                    </a:p>
                    <a:p>
                      <a:pPr indent="0" lvl="0" marL="0" marR="0" rtl="0" algn="ctr">
                        <a:lnSpc>
                          <a:spcPct val="80000"/>
                        </a:lnSpc>
                        <a:spcBef>
                          <a:spcPts val="0"/>
                        </a:spcBef>
                        <a:spcAft>
                          <a:spcPts val="0"/>
                        </a:spcAft>
                        <a:buNone/>
                      </a:pPr>
                      <a:r>
                        <a:t/>
                      </a:r>
                      <a:endParaRPr sz="1700">
                        <a:solidFill>
                          <a:schemeClr val="lt1"/>
                        </a:solidFill>
                        <a:latin typeface="Open Sans"/>
                        <a:ea typeface="Open Sans"/>
                        <a:cs typeface="Open Sans"/>
                        <a:sym typeface="Open Sans"/>
                      </a:endParaRPr>
                    </a:p>
                  </a:txBody>
                  <a:tcPr marT="47625" marB="47625" marR="47625" marL="47625" anchor="ctr">
                    <a:lnL cap="flat" cmpd="sng" w="25400">
                      <a:solidFill>
                        <a:srgbClr val="BAC2CC"/>
                      </a:solidFill>
                      <a:prstDash val="solid"/>
                      <a:round/>
                      <a:headEnd len="sm" w="sm" type="none"/>
                      <a:tailEnd len="sm" w="sm" type="none"/>
                    </a:lnL>
                    <a:lnR cap="flat" cmpd="sng" w="25400">
                      <a:solidFill>
                        <a:srgbClr val="BAC2CC"/>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BAC2CC"/>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1700">
                          <a:solidFill>
                            <a:schemeClr val="lt1"/>
                          </a:solidFill>
                          <a:latin typeface="Open Sans"/>
                          <a:ea typeface="Open Sans"/>
                          <a:cs typeface="Open Sans"/>
                          <a:sym typeface="Open Sans"/>
                        </a:rPr>
                        <a:t>Administration/</a:t>
                      </a:r>
                      <a:endParaRPr sz="1700">
                        <a:solidFill>
                          <a:schemeClr val="lt1"/>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lang="en-US" sz="1700">
                          <a:solidFill>
                            <a:schemeClr val="lt1"/>
                          </a:solidFill>
                          <a:latin typeface="Open Sans"/>
                          <a:ea typeface="Open Sans"/>
                          <a:cs typeface="Open Sans"/>
                          <a:sym typeface="Open Sans"/>
                        </a:rPr>
                        <a:t>Managerial</a:t>
                      </a:r>
                      <a:endParaRPr sz="1700">
                        <a:solidFill>
                          <a:schemeClr val="lt1"/>
                        </a:solidFill>
                        <a:latin typeface="Open Sans"/>
                        <a:ea typeface="Open Sans"/>
                        <a:cs typeface="Open Sans"/>
                        <a:sym typeface="Open Sans"/>
                      </a:endParaRPr>
                    </a:p>
                  </a:txBody>
                  <a:tcPr marT="47625" marB="47625" marR="47625" marL="47625" anchor="ctr">
                    <a:lnL cap="flat" cmpd="sng" w="25400">
                      <a:solidFill>
                        <a:srgbClr val="BAC2CC"/>
                      </a:solidFill>
                      <a:prstDash val="solid"/>
                      <a:round/>
                      <a:headEnd len="sm" w="sm" type="none"/>
                      <a:tailEnd len="sm" w="sm" type="none"/>
                    </a:lnL>
                    <a:lnR cap="flat" cmpd="sng" w="25400">
                      <a:solidFill>
                        <a:srgbClr val="BAC2CC"/>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BAC2CC"/>
                      </a:solidFill>
                      <a:prstDash val="solid"/>
                      <a:round/>
                      <a:headEnd len="sm" w="sm" type="none"/>
                      <a:tailEnd len="sm" w="sm" type="none"/>
                    </a:lnB>
                  </a:tcPr>
                </a:tc>
                <a:tc>
                  <a:txBody>
                    <a:bodyPr/>
                    <a:lstStyle/>
                    <a:p>
                      <a:pPr indent="0" lvl="0" marL="0" marR="0" rtl="0" algn="ctr">
                        <a:lnSpc>
                          <a:spcPct val="80000"/>
                        </a:lnSpc>
                        <a:spcBef>
                          <a:spcPts val="0"/>
                        </a:spcBef>
                        <a:spcAft>
                          <a:spcPts val="0"/>
                        </a:spcAft>
                        <a:buClr>
                          <a:srgbClr val="E6E6E6"/>
                        </a:buClr>
                        <a:buSzPts val="1800"/>
                        <a:buFont typeface="Open Sans Light"/>
                        <a:buNone/>
                      </a:pPr>
                      <a:r>
                        <a:rPr lang="en-US" sz="1700">
                          <a:solidFill>
                            <a:schemeClr val="lt1"/>
                          </a:solidFill>
                          <a:latin typeface="Open Sans"/>
                          <a:ea typeface="Open Sans"/>
                          <a:cs typeface="Open Sans"/>
                          <a:sym typeface="Open Sans"/>
                        </a:rPr>
                        <a:t>Retired</a:t>
                      </a:r>
                      <a:endParaRPr sz="1700">
                        <a:solidFill>
                          <a:schemeClr val="lt1"/>
                        </a:solidFill>
                        <a:latin typeface="Open Sans"/>
                        <a:ea typeface="Open Sans"/>
                        <a:cs typeface="Open Sans"/>
                        <a:sym typeface="Open Sans"/>
                      </a:endParaRPr>
                    </a:p>
                  </a:txBody>
                  <a:tcPr marT="47625" marB="47625" marR="47625" marL="47625" anchor="ctr">
                    <a:lnL cap="flat" cmpd="sng" w="25400">
                      <a:solidFill>
                        <a:srgbClr val="BAC2CC"/>
                      </a:solidFill>
                      <a:prstDash val="solid"/>
                      <a:round/>
                      <a:headEnd len="sm" w="sm" type="none"/>
                      <a:tailEnd len="sm" w="sm" type="none"/>
                    </a:lnL>
                    <a:lnR cap="flat" cmpd="sng" w="25400">
                      <a:solidFill>
                        <a:srgbClr val="000000"/>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BAC2CC"/>
                      </a:solidFill>
                      <a:prstDash val="solid"/>
                      <a:round/>
                      <a:headEnd len="sm" w="sm" type="none"/>
                      <a:tailEnd len="sm" w="sm" type="none"/>
                    </a:lnB>
                  </a:tcPr>
                </a:tc>
              </a:tr>
            </a:tbl>
          </a:graphicData>
        </a:graphic>
      </p:graphicFrame>
      <p:sp>
        <p:nvSpPr>
          <p:cNvPr id="541" name="Google Shape;541;p35"/>
          <p:cNvSpPr txBox="1"/>
          <p:nvPr/>
        </p:nvSpPr>
        <p:spPr>
          <a:xfrm>
            <a:off x="1333500" y="2625125"/>
            <a:ext cx="6477000" cy="5430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Clr>
                <a:srgbClr val="FFFFFF"/>
              </a:buClr>
              <a:buSzPts val="2700"/>
              <a:buFont typeface="Open Sans Light"/>
              <a:buNone/>
            </a:pPr>
            <a:r>
              <a:rPr lang="en-US" sz="2700">
                <a:solidFill>
                  <a:srgbClr val="FFFFFF"/>
                </a:solidFill>
                <a:latin typeface="Open Sans Light"/>
                <a:ea typeface="Open Sans Light"/>
                <a:cs typeface="Open Sans Light"/>
                <a:sym typeface="Open Sans Light"/>
              </a:rPr>
              <a:t>Most Common Occupation by Cluster</a:t>
            </a:r>
            <a:endParaRPr sz="1100"/>
          </a:p>
        </p:txBody>
      </p:sp>
      <p:sp>
        <p:nvSpPr>
          <p:cNvPr id="542" name="Google Shape;542;p35"/>
          <p:cNvSpPr txBox="1"/>
          <p:nvPr/>
        </p:nvSpPr>
        <p:spPr>
          <a:xfrm>
            <a:off x="10819475" y="1745775"/>
            <a:ext cx="6477000" cy="923400"/>
          </a:xfrm>
          <a:prstGeom prst="rect">
            <a:avLst/>
          </a:prstGeom>
          <a:solidFill>
            <a:srgbClr val="3690E2"/>
          </a:solidFill>
          <a:ln cap="flat" cmpd="sng" w="25400">
            <a:solidFill>
              <a:srgbClr val="118BE6"/>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543" name="Google Shape;543;p35"/>
          <p:cNvSpPr txBox="1"/>
          <p:nvPr/>
        </p:nvSpPr>
        <p:spPr>
          <a:xfrm>
            <a:off x="10932725" y="3168125"/>
            <a:ext cx="6250500" cy="4921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1800"/>
              <a:buFont typeface="Open Sans"/>
              <a:buNone/>
            </a:pPr>
            <a:r>
              <a:rPr b="1" lang="en-US" sz="2000">
                <a:solidFill>
                  <a:srgbClr val="FFFFFF"/>
                </a:solidFill>
                <a:latin typeface="Open Sans"/>
                <a:ea typeface="Open Sans"/>
                <a:cs typeface="Open Sans"/>
                <a:sym typeface="Open Sans"/>
              </a:rPr>
              <a:t>T</a:t>
            </a:r>
            <a:r>
              <a:rPr b="1" lang="en-US" sz="2200">
                <a:solidFill>
                  <a:srgbClr val="FFFFFF"/>
                </a:solidFill>
                <a:latin typeface="Open Sans"/>
                <a:ea typeface="Open Sans"/>
                <a:cs typeface="Open Sans"/>
                <a:sym typeface="Open Sans"/>
              </a:rPr>
              <a:t>argeted Mar</a:t>
            </a:r>
            <a:r>
              <a:rPr b="1" lang="en-US" sz="2200">
                <a:solidFill>
                  <a:srgbClr val="FFFFFF"/>
                </a:solidFill>
                <a:latin typeface="Open Sans"/>
                <a:ea typeface="Open Sans"/>
                <a:cs typeface="Open Sans"/>
                <a:sym typeface="Open Sans"/>
              </a:rPr>
              <a:t>keting: </a:t>
            </a:r>
            <a:r>
              <a:rPr lang="en-US" sz="2000">
                <a:solidFill>
                  <a:schemeClr val="lt1"/>
                </a:solidFill>
                <a:latin typeface="Open Sans Light"/>
                <a:ea typeface="Open Sans Light"/>
                <a:cs typeface="Open Sans Light"/>
                <a:sym typeface="Open Sans Light"/>
              </a:rPr>
              <a:t>Based on education level and job skill level. For example, for Segment 3 with more Clerical and administrative jobs, HP could highlight technical specification of a printer model and how it can enhance work productivity </a:t>
            </a:r>
            <a:endParaRPr sz="2000">
              <a:solidFill>
                <a:schemeClr val="lt1"/>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FFFFFF"/>
              </a:buClr>
              <a:buSzPts val="1800"/>
              <a:buFont typeface="Open Sans"/>
              <a:buNone/>
            </a:pPr>
            <a:r>
              <a:t/>
            </a:r>
            <a:endParaRPr sz="2000">
              <a:solidFill>
                <a:schemeClr val="lt1"/>
              </a:solidFill>
              <a:latin typeface="Open Sans Light"/>
              <a:ea typeface="Open Sans Light"/>
              <a:cs typeface="Open Sans Light"/>
              <a:sym typeface="Open Sans Light"/>
            </a:endParaRPr>
          </a:p>
          <a:p>
            <a:pPr indent="0" lvl="0" marL="0" rtl="0" algn="l">
              <a:spcBef>
                <a:spcPts val="0"/>
              </a:spcBef>
              <a:spcAft>
                <a:spcPts val="0"/>
              </a:spcAft>
              <a:buClr>
                <a:schemeClr val="lt1"/>
              </a:buClr>
              <a:buSzPts val="1800"/>
              <a:buFont typeface="Open Sans"/>
              <a:buNone/>
            </a:pPr>
            <a:r>
              <a:rPr b="1" lang="en-US" sz="2200">
                <a:solidFill>
                  <a:schemeClr val="lt1"/>
                </a:solidFill>
                <a:latin typeface="Open Sans"/>
                <a:ea typeface="Open Sans"/>
                <a:cs typeface="Open Sans"/>
                <a:sym typeface="Open Sans"/>
              </a:rPr>
              <a:t>Tailored Offers:</a:t>
            </a:r>
            <a:r>
              <a:rPr lang="en-US" sz="2000">
                <a:solidFill>
                  <a:schemeClr val="lt1"/>
                </a:solidFill>
                <a:latin typeface="Open Sans Light"/>
                <a:ea typeface="Open Sans Light"/>
                <a:cs typeface="Open Sans Light"/>
                <a:sym typeface="Open Sans Light"/>
              </a:rPr>
              <a:t> Based on demographics and Income Level. For example, for Segment 4, which consists of customers with higher household incomes, HP can offer premium products and exclusive discounts.</a:t>
            </a:r>
            <a:endParaRPr sz="2000">
              <a:solidFill>
                <a:schemeClr val="lt1"/>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000000"/>
              </a:buClr>
              <a:buSzPts val="1800"/>
              <a:buFont typeface="Gill Sans"/>
              <a:buNone/>
            </a:pPr>
            <a:r>
              <a:t/>
            </a:r>
            <a:endParaRPr b="1" sz="22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800"/>
              <a:buFont typeface="Gill Sans"/>
              <a:buNone/>
            </a:pPr>
            <a:r>
              <a:rPr b="1" lang="en-US" sz="2200">
                <a:solidFill>
                  <a:schemeClr val="lt1"/>
                </a:solidFill>
                <a:latin typeface="Open Sans"/>
                <a:ea typeface="Open Sans"/>
                <a:cs typeface="Open Sans"/>
                <a:sym typeface="Open Sans"/>
              </a:rPr>
              <a:t>Social media targeting: </a:t>
            </a:r>
            <a:r>
              <a:rPr lang="en-US" sz="2000">
                <a:solidFill>
                  <a:schemeClr val="lt1"/>
                </a:solidFill>
                <a:latin typeface="Open Sans Light"/>
                <a:ea typeface="Open Sans Light"/>
                <a:cs typeface="Open Sans Light"/>
                <a:sym typeface="Open Sans Light"/>
              </a:rPr>
              <a:t>HP can use social media platforms to target specific clusters based on their demographics and online behavior.</a:t>
            </a:r>
            <a:endParaRPr sz="2000">
              <a:solidFill>
                <a:schemeClr val="lt1"/>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FFFFFF"/>
              </a:buClr>
              <a:buSzPts val="1600"/>
              <a:buFont typeface="Open Sans Light"/>
              <a:buNone/>
            </a:pPr>
            <a:r>
              <a:t/>
            </a:r>
            <a:endParaRPr sz="1100"/>
          </a:p>
        </p:txBody>
      </p:sp>
      <p:sp>
        <p:nvSpPr>
          <p:cNvPr id="544" name="Google Shape;544;p35"/>
          <p:cNvSpPr txBox="1"/>
          <p:nvPr/>
        </p:nvSpPr>
        <p:spPr>
          <a:xfrm>
            <a:off x="12236228" y="1612125"/>
            <a:ext cx="4641600" cy="11907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Clr>
                <a:srgbClr val="FFFFFF"/>
              </a:buClr>
              <a:buSzPts val="3600"/>
              <a:buFont typeface="Open Sans Light"/>
              <a:buNone/>
            </a:pPr>
            <a:r>
              <a:rPr lang="en-US" sz="3600">
                <a:solidFill>
                  <a:srgbClr val="FFFFFF"/>
                </a:solidFill>
                <a:latin typeface="Open Sans Light"/>
                <a:ea typeface="Open Sans Light"/>
                <a:cs typeface="Open Sans Light"/>
                <a:sym typeface="Open Sans Light"/>
              </a:rPr>
              <a:t>Recommendations</a:t>
            </a:r>
            <a:endParaRPr sz="1100"/>
          </a:p>
        </p:txBody>
      </p:sp>
      <p:sp>
        <p:nvSpPr>
          <p:cNvPr id="545" name="Google Shape;545;p35"/>
          <p:cNvSpPr txBox="1"/>
          <p:nvPr/>
        </p:nvSpPr>
        <p:spPr>
          <a:xfrm>
            <a:off x="476052" y="270125"/>
            <a:ext cx="9772800" cy="9234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Clr>
                <a:srgbClr val="FFFFFF"/>
              </a:buClr>
              <a:buSzPts val="3000"/>
              <a:buFont typeface="Open Sans"/>
              <a:buNone/>
            </a:pPr>
            <a:r>
              <a:rPr b="1" lang="en-US" sz="3000">
                <a:solidFill>
                  <a:srgbClr val="89D9C0"/>
                </a:solidFill>
                <a:latin typeface="Open Sans"/>
                <a:ea typeface="Open Sans"/>
                <a:cs typeface="Open Sans"/>
                <a:sym typeface="Open Sans"/>
              </a:rPr>
              <a:t>    Customer Segmentation by </a:t>
            </a:r>
            <a:r>
              <a:rPr b="1" lang="en-US" sz="3000">
                <a:solidFill>
                  <a:srgbClr val="E06666"/>
                </a:solidFill>
                <a:latin typeface="Open Sans"/>
                <a:ea typeface="Open Sans"/>
                <a:cs typeface="Open Sans"/>
                <a:sym typeface="Open Sans"/>
              </a:rPr>
              <a:t>Demographic</a:t>
            </a:r>
            <a:endParaRPr sz="1100">
              <a:solidFill>
                <a:srgbClr val="E06666"/>
              </a:solidFill>
            </a:endParaRPr>
          </a:p>
          <a:p>
            <a:pPr indent="0" lvl="0" marL="0" marR="0" rtl="0" algn="l">
              <a:lnSpc>
                <a:spcPct val="100000"/>
              </a:lnSpc>
              <a:spcBef>
                <a:spcPts val="0"/>
              </a:spcBef>
              <a:spcAft>
                <a:spcPts val="0"/>
              </a:spcAft>
              <a:buClr>
                <a:srgbClr val="FFFFFF"/>
              </a:buClr>
              <a:buSzPts val="3000"/>
              <a:buFont typeface="Open Sans"/>
              <a:buNone/>
            </a:pPr>
            <a:r>
              <a:t/>
            </a:r>
            <a:endParaRPr b="1" sz="3000">
              <a:solidFill>
                <a:srgbClr val="FFFFFF"/>
              </a:solidFill>
              <a:latin typeface="Open Sans"/>
              <a:ea typeface="Open Sans"/>
              <a:cs typeface="Open Sans"/>
              <a:sym typeface="Open Sans"/>
            </a:endParaRPr>
          </a:p>
        </p:txBody>
      </p:sp>
      <p:pic>
        <p:nvPicPr>
          <p:cNvPr id="546" name="Google Shape;546;p35"/>
          <p:cNvPicPr preferRelativeResize="0"/>
          <p:nvPr/>
        </p:nvPicPr>
        <p:blipFill>
          <a:blip r:embed="rId3">
            <a:alphaModFix/>
          </a:blip>
          <a:stretch>
            <a:fillRect/>
          </a:stretch>
        </p:blipFill>
        <p:spPr>
          <a:xfrm>
            <a:off x="14468463" y="9538500"/>
            <a:ext cx="3743325" cy="581025"/>
          </a:xfrm>
          <a:prstGeom prst="rect">
            <a:avLst/>
          </a:prstGeom>
          <a:noFill/>
          <a:ln>
            <a:noFill/>
          </a:ln>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36"/>
          <p:cNvSpPr/>
          <p:nvPr/>
        </p:nvSpPr>
        <p:spPr>
          <a:xfrm>
            <a:off x="1" y="0"/>
            <a:ext cx="13716000" cy="10287000"/>
          </a:xfrm>
          <a:prstGeom prst="rect">
            <a:avLst/>
          </a:prstGeom>
          <a:solidFill>
            <a:srgbClr val="343434"/>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52" name="Google Shape;552;p36"/>
          <p:cNvSpPr/>
          <p:nvPr/>
        </p:nvSpPr>
        <p:spPr>
          <a:xfrm>
            <a:off x="356100" y="1328924"/>
            <a:ext cx="4199400" cy="8659200"/>
          </a:xfrm>
          <a:prstGeom prst="rect">
            <a:avLst/>
          </a:prstGeom>
          <a:solidFill>
            <a:schemeClr val="accent1">
              <a:alpha val="60000"/>
            </a:schemeClr>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53" name="Google Shape;553;p36"/>
          <p:cNvSpPr/>
          <p:nvPr/>
        </p:nvSpPr>
        <p:spPr>
          <a:xfrm>
            <a:off x="4767650" y="1328974"/>
            <a:ext cx="4199400" cy="8659200"/>
          </a:xfrm>
          <a:prstGeom prst="rect">
            <a:avLst/>
          </a:prstGeom>
          <a:solidFill>
            <a:srgbClr val="4AC3C3">
              <a:alpha val="60000"/>
            </a:srgbClr>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54" name="Google Shape;554;p36"/>
          <p:cNvSpPr/>
          <p:nvPr/>
        </p:nvSpPr>
        <p:spPr>
          <a:xfrm>
            <a:off x="9179225" y="1328974"/>
            <a:ext cx="4199400" cy="8659200"/>
          </a:xfrm>
          <a:prstGeom prst="rect">
            <a:avLst/>
          </a:prstGeom>
          <a:solidFill>
            <a:schemeClr val="accent3">
              <a:alpha val="60000"/>
            </a:schemeClr>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55" name="Google Shape;555;p36"/>
          <p:cNvSpPr/>
          <p:nvPr/>
        </p:nvSpPr>
        <p:spPr>
          <a:xfrm>
            <a:off x="1865013" y="1938921"/>
            <a:ext cx="1181700" cy="1181700"/>
          </a:xfrm>
          <a:prstGeom prst="ellipse">
            <a:avLst/>
          </a:prstGeom>
          <a:solidFill>
            <a:schemeClr val="accent1"/>
          </a:solidFill>
          <a:ln cap="flat" cmpd="sng" w="19050">
            <a:solidFill>
              <a:schemeClr val="lt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56" name="Google Shape;556;p36"/>
          <p:cNvSpPr/>
          <p:nvPr/>
        </p:nvSpPr>
        <p:spPr>
          <a:xfrm>
            <a:off x="6276569" y="1938921"/>
            <a:ext cx="1181700" cy="1181700"/>
          </a:xfrm>
          <a:prstGeom prst="ellipse">
            <a:avLst/>
          </a:prstGeom>
          <a:solidFill>
            <a:schemeClr val="accent2"/>
          </a:solidFill>
          <a:ln cap="flat" cmpd="sng" w="19050">
            <a:solidFill>
              <a:schemeClr val="lt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57" name="Google Shape;557;p36"/>
          <p:cNvSpPr/>
          <p:nvPr/>
        </p:nvSpPr>
        <p:spPr>
          <a:xfrm>
            <a:off x="10688126" y="1938921"/>
            <a:ext cx="1181700" cy="1181700"/>
          </a:xfrm>
          <a:prstGeom prst="ellipse">
            <a:avLst/>
          </a:prstGeom>
          <a:solidFill>
            <a:schemeClr val="accent3"/>
          </a:solidFill>
          <a:ln cap="flat" cmpd="sng" w="19050">
            <a:solidFill>
              <a:schemeClr val="lt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58" name="Google Shape;558;p36"/>
          <p:cNvSpPr txBox="1"/>
          <p:nvPr/>
        </p:nvSpPr>
        <p:spPr>
          <a:xfrm>
            <a:off x="626075" y="3567425"/>
            <a:ext cx="3495300" cy="4663800"/>
          </a:xfrm>
          <a:prstGeom prst="rect">
            <a:avLst/>
          </a:prstGeom>
          <a:noFill/>
          <a:ln>
            <a:noFill/>
          </a:ln>
        </p:spPr>
        <p:txBody>
          <a:bodyPr anchorCtr="0" anchor="t" bIns="68550" lIns="137150" spcFirstLastPara="1" rIns="137150" wrap="square" tIns="68550">
            <a:spAutoFit/>
          </a:bodyPr>
          <a:lstStyle/>
          <a:p>
            <a:pPr indent="0" lvl="0" marL="0" rtl="0" algn="l">
              <a:lnSpc>
                <a:spcPct val="115000"/>
              </a:lnSpc>
              <a:spcBef>
                <a:spcPts val="1500"/>
              </a:spcBef>
              <a:spcAft>
                <a:spcPts val="0"/>
              </a:spcAft>
              <a:buClr>
                <a:schemeClr val="dk1"/>
              </a:buClr>
              <a:buSzPts val="1100"/>
              <a:buFont typeface="Arial"/>
              <a:buNone/>
            </a:pPr>
            <a:r>
              <a:rPr b="1" lang="en-US" sz="3000">
                <a:solidFill>
                  <a:schemeClr val="lt1"/>
                </a:solidFill>
                <a:latin typeface="Open Sans"/>
                <a:ea typeface="Open Sans"/>
                <a:cs typeface="Open Sans"/>
                <a:sym typeface="Open Sans"/>
              </a:rPr>
              <a:t>Methodology</a:t>
            </a:r>
            <a:endParaRPr b="1" sz="3000">
              <a:solidFill>
                <a:schemeClr val="lt1"/>
              </a:solidFill>
              <a:latin typeface="Open Sans"/>
              <a:ea typeface="Open Sans"/>
              <a:cs typeface="Open Sans"/>
              <a:sym typeface="Open Sans"/>
            </a:endParaRPr>
          </a:p>
          <a:p>
            <a:pPr indent="-349250" lvl="0" marL="457200" rtl="0" algn="l">
              <a:lnSpc>
                <a:spcPct val="150000"/>
              </a:lnSpc>
              <a:spcBef>
                <a:spcPts val="1500"/>
              </a:spcBef>
              <a:spcAft>
                <a:spcPts val="0"/>
              </a:spcAft>
              <a:buClr>
                <a:schemeClr val="lt1"/>
              </a:buClr>
              <a:buSzPts val="1900"/>
              <a:buFont typeface="Open Sans"/>
              <a:buChar char="●"/>
            </a:pPr>
            <a:r>
              <a:rPr lang="en-US" sz="1900">
                <a:solidFill>
                  <a:schemeClr val="lt1"/>
                </a:solidFill>
                <a:latin typeface="Open Sans"/>
                <a:ea typeface="Open Sans"/>
                <a:cs typeface="Open Sans"/>
                <a:sym typeface="Open Sans"/>
              </a:rPr>
              <a:t>Subset of customers who purchased printer more than once</a:t>
            </a:r>
            <a:endParaRPr sz="1900">
              <a:solidFill>
                <a:schemeClr val="lt1"/>
              </a:solidFill>
              <a:latin typeface="Open Sans"/>
              <a:ea typeface="Open Sans"/>
              <a:cs typeface="Open Sans"/>
              <a:sym typeface="Open Sans"/>
            </a:endParaRPr>
          </a:p>
          <a:p>
            <a:pPr indent="-349250" lvl="0" marL="457200" rtl="0" algn="l">
              <a:lnSpc>
                <a:spcPct val="150000"/>
              </a:lnSpc>
              <a:spcBef>
                <a:spcPts val="0"/>
              </a:spcBef>
              <a:spcAft>
                <a:spcPts val="0"/>
              </a:spcAft>
              <a:buClr>
                <a:schemeClr val="lt1"/>
              </a:buClr>
              <a:buSzPts val="1900"/>
              <a:buFont typeface="Open Sans"/>
              <a:buChar char="●"/>
            </a:pPr>
            <a:r>
              <a:rPr lang="en-US" sz="1900">
                <a:solidFill>
                  <a:schemeClr val="lt1"/>
                </a:solidFill>
                <a:latin typeface="Open Sans"/>
                <a:ea typeface="Open Sans"/>
                <a:cs typeface="Open Sans"/>
                <a:sym typeface="Open Sans"/>
              </a:rPr>
              <a:t>Tagged customers with next purchase date greater than previous purchase date</a:t>
            </a:r>
            <a:endParaRPr sz="1900">
              <a:solidFill>
                <a:schemeClr val="lt1"/>
              </a:solidFill>
              <a:latin typeface="Open Sans"/>
              <a:ea typeface="Open Sans"/>
              <a:cs typeface="Open Sans"/>
              <a:sym typeface="Open Sans"/>
            </a:endParaRPr>
          </a:p>
          <a:p>
            <a:pPr indent="-349250" lvl="0" marL="457200" rtl="0" algn="l">
              <a:lnSpc>
                <a:spcPct val="150000"/>
              </a:lnSpc>
              <a:spcBef>
                <a:spcPts val="0"/>
              </a:spcBef>
              <a:spcAft>
                <a:spcPts val="0"/>
              </a:spcAft>
              <a:buClr>
                <a:schemeClr val="lt1"/>
              </a:buClr>
              <a:buSzPts val="1900"/>
              <a:buFont typeface="Open Sans"/>
              <a:buChar char="●"/>
            </a:pPr>
            <a:r>
              <a:rPr lang="en-US" sz="1900">
                <a:solidFill>
                  <a:schemeClr val="lt1"/>
                </a:solidFill>
                <a:latin typeface="Open Sans"/>
                <a:ea typeface="Open Sans"/>
                <a:cs typeface="Open Sans"/>
                <a:sym typeface="Open Sans"/>
              </a:rPr>
              <a:t>These tagged customers are actual re-purchasers</a:t>
            </a:r>
            <a:endParaRPr sz="1800">
              <a:solidFill>
                <a:schemeClr val="lt1"/>
              </a:solidFill>
            </a:endParaRPr>
          </a:p>
        </p:txBody>
      </p:sp>
      <p:sp>
        <p:nvSpPr>
          <p:cNvPr id="559" name="Google Shape;559;p36"/>
          <p:cNvSpPr txBox="1"/>
          <p:nvPr/>
        </p:nvSpPr>
        <p:spPr>
          <a:xfrm>
            <a:off x="4981725" y="3638625"/>
            <a:ext cx="3633300" cy="4756200"/>
          </a:xfrm>
          <a:prstGeom prst="rect">
            <a:avLst/>
          </a:prstGeom>
          <a:noFill/>
          <a:ln>
            <a:noFill/>
          </a:ln>
        </p:spPr>
        <p:txBody>
          <a:bodyPr anchorCtr="0" anchor="t" bIns="68550" lIns="137150" spcFirstLastPara="1" rIns="137150" wrap="square" tIns="68550">
            <a:spAutoFit/>
          </a:bodyPr>
          <a:lstStyle/>
          <a:p>
            <a:pPr indent="0" lvl="0" marL="0" rtl="0" algn="l">
              <a:lnSpc>
                <a:spcPct val="115000"/>
              </a:lnSpc>
              <a:spcBef>
                <a:spcPts val="1500"/>
              </a:spcBef>
              <a:spcAft>
                <a:spcPts val="0"/>
              </a:spcAft>
              <a:buSzPts val="1100"/>
              <a:buNone/>
            </a:pPr>
            <a:r>
              <a:rPr b="1" lang="en-US" sz="3000">
                <a:solidFill>
                  <a:schemeClr val="lt1"/>
                </a:solidFill>
                <a:latin typeface="Open Sans"/>
                <a:ea typeface="Open Sans"/>
                <a:cs typeface="Open Sans"/>
                <a:sym typeface="Open Sans"/>
              </a:rPr>
              <a:t>Model Training and Testing</a:t>
            </a:r>
            <a:endParaRPr b="1" sz="3000">
              <a:solidFill>
                <a:schemeClr val="lt1"/>
              </a:solidFill>
              <a:latin typeface="Open Sans"/>
              <a:ea typeface="Open Sans"/>
              <a:cs typeface="Open Sans"/>
              <a:sym typeface="Open Sans"/>
            </a:endParaRPr>
          </a:p>
          <a:p>
            <a:pPr indent="-349250" lvl="0" marL="457200" rtl="0" algn="l">
              <a:lnSpc>
                <a:spcPct val="150000"/>
              </a:lnSpc>
              <a:spcBef>
                <a:spcPts val="1500"/>
              </a:spcBef>
              <a:spcAft>
                <a:spcPts val="0"/>
              </a:spcAft>
              <a:buClr>
                <a:schemeClr val="lt1"/>
              </a:buClr>
              <a:buSzPts val="1900"/>
              <a:buFont typeface="Open Sans"/>
              <a:buChar char="●"/>
            </a:pPr>
            <a:r>
              <a:rPr lang="en-US" sz="1900">
                <a:solidFill>
                  <a:schemeClr val="lt1"/>
                </a:solidFill>
                <a:latin typeface="Open Sans"/>
                <a:ea typeface="Open Sans"/>
                <a:cs typeface="Open Sans"/>
                <a:sym typeface="Open Sans"/>
              </a:rPr>
              <a:t>Used usage and activity data of previous printer</a:t>
            </a:r>
            <a:endParaRPr sz="1900">
              <a:solidFill>
                <a:schemeClr val="lt1"/>
              </a:solidFill>
              <a:latin typeface="Open Sans"/>
              <a:ea typeface="Open Sans"/>
              <a:cs typeface="Open Sans"/>
              <a:sym typeface="Open Sans"/>
            </a:endParaRPr>
          </a:p>
          <a:p>
            <a:pPr indent="-349250" lvl="0" marL="457200" rtl="0" algn="l">
              <a:lnSpc>
                <a:spcPct val="150000"/>
              </a:lnSpc>
              <a:spcBef>
                <a:spcPts val="0"/>
              </a:spcBef>
              <a:spcAft>
                <a:spcPts val="0"/>
              </a:spcAft>
              <a:buClr>
                <a:schemeClr val="lt1"/>
              </a:buClr>
              <a:buSzPts val="1900"/>
              <a:buFont typeface="Open Sans"/>
              <a:buChar char="●"/>
            </a:pPr>
            <a:r>
              <a:rPr lang="en-US" sz="1900">
                <a:solidFill>
                  <a:schemeClr val="lt1"/>
                </a:solidFill>
                <a:latin typeface="Open Sans"/>
                <a:ea typeface="Open Sans"/>
                <a:cs typeface="Open Sans"/>
                <a:sym typeface="Open Sans"/>
              </a:rPr>
              <a:t>Computed customer's propensity of buying a printer using Random Forest model</a:t>
            </a:r>
            <a:endParaRPr sz="1900">
              <a:solidFill>
                <a:schemeClr val="lt1"/>
              </a:solidFill>
              <a:latin typeface="Open Sans"/>
              <a:ea typeface="Open Sans"/>
              <a:cs typeface="Open Sans"/>
              <a:sym typeface="Open Sans"/>
            </a:endParaRPr>
          </a:p>
          <a:p>
            <a:pPr indent="-349250" lvl="0" marL="457200" rtl="0" algn="l">
              <a:lnSpc>
                <a:spcPct val="150000"/>
              </a:lnSpc>
              <a:spcBef>
                <a:spcPts val="0"/>
              </a:spcBef>
              <a:spcAft>
                <a:spcPts val="0"/>
              </a:spcAft>
              <a:buClr>
                <a:schemeClr val="lt1"/>
              </a:buClr>
              <a:buSzPts val="1900"/>
              <a:buFont typeface="Open Sans"/>
              <a:buChar char="●"/>
            </a:pPr>
            <a:r>
              <a:rPr lang="en-US" sz="1900">
                <a:solidFill>
                  <a:schemeClr val="lt1"/>
                </a:solidFill>
                <a:latin typeface="Open Sans"/>
                <a:ea typeface="Open Sans"/>
                <a:cs typeface="Open Sans"/>
                <a:sym typeface="Open Sans"/>
              </a:rPr>
              <a:t>Trained on 80% of the data, Validated on 20% </a:t>
            </a:r>
            <a:r>
              <a:rPr lang="en-US" sz="1800">
                <a:solidFill>
                  <a:schemeClr val="lt1"/>
                </a:solidFill>
                <a:latin typeface="Arial"/>
                <a:ea typeface="Arial"/>
                <a:cs typeface="Arial"/>
                <a:sym typeface="Arial"/>
              </a:rPr>
              <a:t> </a:t>
            </a:r>
            <a:endParaRPr sz="2100"/>
          </a:p>
        </p:txBody>
      </p:sp>
      <p:sp>
        <p:nvSpPr>
          <p:cNvPr id="560" name="Google Shape;560;p36"/>
          <p:cNvSpPr txBox="1"/>
          <p:nvPr/>
        </p:nvSpPr>
        <p:spPr>
          <a:xfrm>
            <a:off x="9419200" y="3638625"/>
            <a:ext cx="3633300" cy="3347700"/>
          </a:xfrm>
          <a:prstGeom prst="rect">
            <a:avLst/>
          </a:prstGeom>
          <a:noFill/>
          <a:ln>
            <a:noFill/>
          </a:ln>
        </p:spPr>
        <p:txBody>
          <a:bodyPr anchorCtr="0" anchor="t" bIns="68550" lIns="137150" spcFirstLastPara="1" rIns="137150" wrap="square" tIns="68550">
            <a:spAutoFit/>
          </a:bodyPr>
          <a:lstStyle/>
          <a:p>
            <a:pPr indent="0" lvl="0" marL="0" rtl="0" algn="l">
              <a:lnSpc>
                <a:spcPct val="115000"/>
              </a:lnSpc>
              <a:spcBef>
                <a:spcPts val="1500"/>
              </a:spcBef>
              <a:spcAft>
                <a:spcPts val="0"/>
              </a:spcAft>
              <a:buClr>
                <a:schemeClr val="dk1"/>
              </a:buClr>
              <a:buSzPts val="1100"/>
              <a:buFont typeface="Arial"/>
              <a:buNone/>
            </a:pPr>
            <a:r>
              <a:rPr b="1" lang="en-US" sz="3000">
                <a:solidFill>
                  <a:schemeClr val="lt1"/>
                </a:solidFill>
                <a:latin typeface="Open Sans"/>
                <a:ea typeface="Open Sans"/>
                <a:cs typeface="Open Sans"/>
                <a:sym typeface="Open Sans"/>
              </a:rPr>
              <a:t>Result:</a:t>
            </a:r>
            <a:r>
              <a:rPr b="1" lang="en-US" sz="2500">
                <a:solidFill>
                  <a:schemeClr val="lt1"/>
                </a:solidFill>
                <a:latin typeface="Open Sans"/>
                <a:ea typeface="Open Sans"/>
                <a:cs typeface="Open Sans"/>
                <a:sym typeface="Open Sans"/>
              </a:rPr>
              <a:t> </a:t>
            </a:r>
            <a:endParaRPr sz="2400">
              <a:solidFill>
                <a:schemeClr val="lt1"/>
              </a:solidFill>
              <a:latin typeface="Open Sans"/>
              <a:ea typeface="Open Sans"/>
              <a:cs typeface="Open Sans"/>
              <a:sym typeface="Open Sans"/>
            </a:endParaRPr>
          </a:p>
          <a:p>
            <a:pPr indent="-349250" lvl="0" marL="457200" rtl="0" algn="l">
              <a:lnSpc>
                <a:spcPct val="150000"/>
              </a:lnSpc>
              <a:spcBef>
                <a:spcPts val="1500"/>
              </a:spcBef>
              <a:spcAft>
                <a:spcPts val="0"/>
              </a:spcAft>
              <a:buClr>
                <a:schemeClr val="lt1"/>
              </a:buClr>
              <a:buSzPts val="1900"/>
              <a:buFont typeface="Open Sans"/>
              <a:buChar char="●"/>
            </a:pPr>
            <a:r>
              <a:rPr lang="en-US" sz="1900">
                <a:solidFill>
                  <a:schemeClr val="lt1"/>
                </a:solidFill>
                <a:latin typeface="Open Sans"/>
                <a:ea typeface="Open Sans"/>
                <a:cs typeface="Open Sans"/>
                <a:sym typeface="Open Sans"/>
              </a:rPr>
              <a:t>Train set accuracy: 72%</a:t>
            </a:r>
            <a:endParaRPr sz="1900">
              <a:solidFill>
                <a:schemeClr val="lt1"/>
              </a:solidFill>
              <a:latin typeface="Open Sans"/>
              <a:ea typeface="Open Sans"/>
              <a:cs typeface="Open Sans"/>
              <a:sym typeface="Open Sans"/>
            </a:endParaRPr>
          </a:p>
          <a:p>
            <a:pPr indent="-349250" lvl="0" marL="457200" rtl="0" algn="l">
              <a:lnSpc>
                <a:spcPct val="150000"/>
              </a:lnSpc>
              <a:spcBef>
                <a:spcPts val="0"/>
              </a:spcBef>
              <a:spcAft>
                <a:spcPts val="0"/>
              </a:spcAft>
              <a:buClr>
                <a:schemeClr val="lt1"/>
              </a:buClr>
              <a:buSzPts val="1900"/>
              <a:buFont typeface="Open Sans"/>
              <a:buChar char="●"/>
            </a:pPr>
            <a:r>
              <a:rPr lang="en-US" sz="1900">
                <a:solidFill>
                  <a:schemeClr val="lt1"/>
                </a:solidFill>
                <a:latin typeface="Open Sans"/>
                <a:ea typeface="Open Sans"/>
                <a:cs typeface="Open Sans"/>
                <a:sym typeface="Open Sans"/>
              </a:rPr>
              <a:t>Test set accuracy: 71%</a:t>
            </a:r>
            <a:endParaRPr sz="1900">
              <a:solidFill>
                <a:schemeClr val="lt1"/>
              </a:solidFill>
              <a:latin typeface="Open Sans"/>
              <a:ea typeface="Open Sans"/>
              <a:cs typeface="Open Sans"/>
              <a:sym typeface="Open Sans"/>
            </a:endParaRPr>
          </a:p>
          <a:p>
            <a:pPr indent="-349250" lvl="0" marL="457200" rtl="0" algn="l">
              <a:lnSpc>
                <a:spcPct val="150000"/>
              </a:lnSpc>
              <a:spcBef>
                <a:spcPts val="0"/>
              </a:spcBef>
              <a:spcAft>
                <a:spcPts val="0"/>
              </a:spcAft>
              <a:buClr>
                <a:schemeClr val="lt1"/>
              </a:buClr>
              <a:buSzPts val="1900"/>
              <a:buFont typeface="Open Sans"/>
              <a:buChar char="●"/>
            </a:pPr>
            <a:r>
              <a:rPr lang="en-US" sz="1900">
                <a:solidFill>
                  <a:schemeClr val="lt1"/>
                </a:solidFill>
                <a:latin typeface="Open Sans"/>
                <a:ea typeface="Open Sans"/>
                <a:cs typeface="Open Sans"/>
                <a:sym typeface="Open Sans"/>
              </a:rPr>
              <a:t>Identified key drivers of repurchase using variable importance from Random Forest model</a:t>
            </a:r>
            <a:r>
              <a:rPr lang="en-US" sz="1800">
                <a:solidFill>
                  <a:schemeClr val="lt1"/>
                </a:solidFill>
                <a:latin typeface="Arial"/>
                <a:ea typeface="Arial"/>
                <a:cs typeface="Arial"/>
                <a:sym typeface="Arial"/>
              </a:rPr>
              <a:t> </a:t>
            </a:r>
            <a:endParaRPr sz="2100">
              <a:solidFill>
                <a:schemeClr val="lt1"/>
              </a:solidFill>
            </a:endParaRPr>
          </a:p>
        </p:txBody>
      </p:sp>
      <p:sp>
        <p:nvSpPr>
          <p:cNvPr id="561" name="Google Shape;561;p36"/>
          <p:cNvSpPr txBox="1"/>
          <p:nvPr/>
        </p:nvSpPr>
        <p:spPr>
          <a:xfrm>
            <a:off x="245300" y="0"/>
            <a:ext cx="13133400" cy="11205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US" sz="3800">
                <a:solidFill>
                  <a:schemeClr val="lt1"/>
                </a:solidFill>
                <a:latin typeface="Open Sans"/>
                <a:ea typeface="Open Sans"/>
                <a:cs typeface="Open Sans"/>
                <a:sym typeface="Open Sans"/>
              </a:rPr>
              <a:t>Identifying key drivers of Re-purchase using Random Forest</a:t>
            </a:r>
            <a:endParaRPr sz="3800">
              <a:solidFill>
                <a:schemeClr val="lt1"/>
              </a:solidFill>
              <a:latin typeface="Open Sans"/>
              <a:ea typeface="Open Sans"/>
              <a:cs typeface="Open Sans"/>
              <a:sym typeface="Open Sans"/>
            </a:endParaRPr>
          </a:p>
        </p:txBody>
      </p:sp>
      <p:pic>
        <p:nvPicPr>
          <p:cNvPr id="562" name="Google Shape;562;p36"/>
          <p:cNvPicPr preferRelativeResize="0"/>
          <p:nvPr/>
        </p:nvPicPr>
        <p:blipFill>
          <a:blip r:embed="rId3">
            <a:alphaModFix/>
          </a:blip>
          <a:stretch>
            <a:fillRect/>
          </a:stretch>
        </p:blipFill>
        <p:spPr>
          <a:xfrm>
            <a:off x="2151077" y="2224976"/>
            <a:ext cx="609600" cy="609600"/>
          </a:xfrm>
          <a:prstGeom prst="rect">
            <a:avLst/>
          </a:prstGeom>
          <a:noFill/>
          <a:ln>
            <a:noFill/>
          </a:ln>
        </p:spPr>
      </p:pic>
      <p:pic>
        <p:nvPicPr>
          <p:cNvPr id="563" name="Google Shape;563;p36"/>
          <p:cNvPicPr preferRelativeResize="0"/>
          <p:nvPr/>
        </p:nvPicPr>
        <p:blipFill>
          <a:blip r:embed="rId4">
            <a:alphaModFix/>
          </a:blip>
          <a:stretch>
            <a:fillRect/>
          </a:stretch>
        </p:blipFill>
        <p:spPr>
          <a:xfrm flipH="1" rot="10800000">
            <a:off x="1949500" y="2023425"/>
            <a:ext cx="1012725" cy="1012700"/>
          </a:xfrm>
          <a:prstGeom prst="rect">
            <a:avLst/>
          </a:prstGeom>
          <a:noFill/>
          <a:ln>
            <a:noFill/>
          </a:ln>
        </p:spPr>
      </p:pic>
      <p:pic>
        <p:nvPicPr>
          <p:cNvPr id="564" name="Google Shape;564;p36"/>
          <p:cNvPicPr preferRelativeResize="0"/>
          <p:nvPr/>
        </p:nvPicPr>
        <p:blipFill>
          <a:blip r:embed="rId5">
            <a:alphaModFix/>
          </a:blip>
          <a:stretch>
            <a:fillRect/>
          </a:stretch>
        </p:blipFill>
        <p:spPr>
          <a:xfrm>
            <a:off x="6402687" y="2113025"/>
            <a:ext cx="844975" cy="833525"/>
          </a:xfrm>
          <a:prstGeom prst="rect">
            <a:avLst/>
          </a:prstGeom>
          <a:noFill/>
          <a:ln>
            <a:noFill/>
          </a:ln>
        </p:spPr>
      </p:pic>
      <p:pic>
        <p:nvPicPr>
          <p:cNvPr id="565" name="Google Shape;565;p36"/>
          <p:cNvPicPr preferRelativeResize="0"/>
          <p:nvPr/>
        </p:nvPicPr>
        <p:blipFill>
          <a:blip r:embed="rId6">
            <a:alphaModFix/>
          </a:blip>
          <a:stretch>
            <a:fillRect/>
          </a:stretch>
        </p:blipFill>
        <p:spPr>
          <a:xfrm>
            <a:off x="10772475" y="2224980"/>
            <a:ext cx="1012725" cy="875870"/>
          </a:xfrm>
          <a:prstGeom prst="rect">
            <a:avLst/>
          </a:prstGeom>
          <a:noFill/>
          <a:ln>
            <a:noFill/>
          </a:ln>
        </p:spPr>
      </p:pic>
      <p:sp>
        <p:nvSpPr>
          <p:cNvPr id="566" name="Google Shape;566;p36"/>
          <p:cNvSpPr/>
          <p:nvPr/>
        </p:nvSpPr>
        <p:spPr>
          <a:xfrm>
            <a:off x="13731425" y="0"/>
            <a:ext cx="4556700" cy="102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6"/>
          <p:cNvSpPr txBox="1"/>
          <p:nvPr/>
        </p:nvSpPr>
        <p:spPr>
          <a:xfrm>
            <a:off x="14117675" y="1328913"/>
            <a:ext cx="3784200" cy="1505700"/>
          </a:xfrm>
          <a:prstGeom prst="rect">
            <a:avLst/>
          </a:prstGeom>
          <a:solidFill>
            <a:schemeClr val="accent2"/>
          </a:solidFill>
          <a:ln cap="flat" cmpd="sng" w="25400">
            <a:solidFill>
              <a:srgbClr val="118BE6"/>
            </a:solidFill>
            <a:prstDash val="solid"/>
            <a:miter lim="800000"/>
            <a:headEnd len="sm" w="sm" type="none"/>
            <a:tailEnd len="sm" w="sm" type="none"/>
          </a:ln>
        </p:spPr>
        <p:txBody>
          <a:bodyPr anchorCtr="0" anchor="t" bIns="0" lIns="0" spcFirstLastPara="1" rIns="0" wrap="square" tIns="0">
            <a:noAutofit/>
          </a:bodyPr>
          <a:lstStyle/>
          <a:p>
            <a:pPr indent="0" lvl="0" marL="0" rtl="0" algn="l">
              <a:lnSpc>
                <a:spcPct val="80000"/>
              </a:lnSpc>
              <a:spcBef>
                <a:spcPts val="0"/>
              </a:spcBef>
              <a:spcAft>
                <a:spcPts val="0"/>
              </a:spcAft>
              <a:buSzPts val="3600"/>
              <a:buNone/>
            </a:pPr>
            <a:r>
              <a:t/>
            </a:r>
            <a:endParaRPr sz="1700">
              <a:solidFill>
                <a:schemeClr val="lt1"/>
              </a:solidFill>
              <a:latin typeface="Open Sans Light"/>
              <a:ea typeface="Open Sans Light"/>
              <a:cs typeface="Open Sans Light"/>
              <a:sym typeface="Open Sans Light"/>
            </a:endParaRPr>
          </a:p>
          <a:p>
            <a:pPr indent="0" lvl="0" marL="0" rtl="0" algn="ctr">
              <a:lnSpc>
                <a:spcPct val="80000"/>
              </a:lnSpc>
              <a:spcBef>
                <a:spcPts val="0"/>
              </a:spcBef>
              <a:spcAft>
                <a:spcPts val="0"/>
              </a:spcAft>
              <a:buClr>
                <a:schemeClr val="lt1"/>
              </a:buClr>
              <a:buSzPts val="3600"/>
              <a:buFont typeface="Open Sans Light"/>
              <a:buNone/>
            </a:pPr>
            <a:r>
              <a:rPr lang="en-US" sz="3600">
                <a:solidFill>
                  <a:schemeClr val="lt1"/>
                </a:solidFill>
                <a:latin typeface="Open Sans Light"/>
                <a:ea typeface="Open Sans Light"/>
                <a:cs typeface="Open Sans Light"/>
                <a:sym typeface="Open Sans Light"/>
              </a:rPr>
              <a:t>Top drivers of Repurchase:</a:t>
            </a:r>
            <a:endParaRPr sz="1100">
              <a:solidFill>
                <a:schemeClr val="dk1"/>
              </a:solidFill>
            </a:endParaRPr>
          </a:p>
        </p:txBody>
      </p:sp>
      <p:graphicFrame>
        <p:nvGraphicFramePr>
          <p:cNvPr id="568" name="Google Shape;568;p36"/>
          <p:cNvGraphicFramePr/>
          <p:nvPr/>
        </p:nvGraphicFramePr>
        <p:xfrm>
          <a:off x="14193125" y="3410884"/>
          <a:ext cx="3000000" cy="3000000"/>
        </p:xfrm>
        <a:graphic>
          <a:graphicData uri="http://schemas.openxmlformats.org/drawingml/2006/table">
            <a:tbl>
              <a:tblPr>
                <a:noFill/>
                <a:tableStyleId>{7DC5A079-FBE2-4348-851F-C65CFB662CA1}</a:tableStyleId>
              </a:tblPr>
              <a:tblGrid>
                <a:gridCol w="3633300"/>
              </a:tblGrid>
              <a:tr h="899325">
                <a:tc>
                  <a:txBody>
                    <a:bodyPr/>
                    <a:lstStyle/>
                    <a:p>
                      <a:pPr indent="0" lvl="0" marL="0" marR="0" rtl="0" algn="ctr">
                        <a:lnSpc>
                          <a:spcPct val="80000"/>
                        </a:lnSpc>
                        <a:spcBef>
                          <a:spcPts val="0"/>
                        </a:spcBef>
                        <a:spcAft>
                          <a:spcPts val="0"/>
                        </a:spcAft>
                        <a:buNone/>
                      </a:pPr>
                      <a:r>
                        <a:rPr lang="en-US" sz="2100">
                          <a:solidFill>
                            <a:schemeClr val="dk1"/>
                          </a:solidFill>
                          <a:latin typeface="Open Sans Light"/>
                          <a:ea typeface="Open Sans Light"/>
                          <a:cs typeface="Open Sans Light"/>
                          <a:sym typeface="Open Sans Light"/>
                        </a:rPr>
                        <a:t>Total Printer Days: Days Between First Report and Last Report</a:t>
                      </a:r>
                      <a:endParaRPr>
                        <a:solidFill>
                          <a:schemeClr val="dk1"/>
                        </a:solidFill>
                      </a:endParaRPr>
                    </a:p>
                  </a:txBody>
                  <a:tcPr marT="47625" marB="47625" marR="47625" marL="47625" anchor="ctr">
                    <a:lnL cap="flat" cmpd="sng" w="25400">
                      <a:solidFill>
                        <a:srgbClr val="000000"/>
                      </a:solidFill>
                      <a:prstDash val="solid"/>
                      <a:round/>
                      <a:headEnd len="sm" w="sm" type="none"/>
                      <a:tailEnd len="sm" w="sm" type="none"/>
                    </a:lnL>
                    <a:lnR cap="flat" cmpd="sng" w="25400">
                      <a:solidFill>
                        <a:srgbClr val="BAC2CC"/>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BAC2CC"/>
                      </a:solidFill>
                      <a:prstDash val="solid"/>
                      <a:round/>
                      <a:headEnd len="sm" w="sm" type="none"/>
                      <a:tailEnd len="sm" w="sm" type="none"/>
                    </a:lnB>
                  </a:tcPr>
                </a:tc>
              </a:tr>
              <a:tr h="853650">
                <a:tc>
                  <a:txBody>
                    <a:bodyPr/>
                    <a:lstStyle/>
                    <a:p>
                      <a:pPr indent="0" lvl="0" marL="0" marR="0" rtl="0" algn="ctr">
                        <a:lnSpc>
                          <a:spcPct val="80000"/>
                        </a:lnSpc>
                        <a:spcBef>
                          <a:spcPts val="0"/>
                        </a:spcBef>
                        <a:spcAft>
                          <a:spcPts val="0"/>
                        </a:spcAft>
                        <a:buNone/>
                      </a:pPr>
                      <a:r>
                        <a:rPr lang="en-US" sz="2100">
                          <a:solidFill>
                            <a:schemeClr val="dk1"/>
                          </a:solidFill>
                          <a:latin typeface="Open Sans Light"/>
                          <a:ea typeface="Open Sans Light"/>
                          <a:cs typeface="Open Sans Light"/>
                          <a:sym typeface="Open Sans Light"/>
                        </a:rPr>
                        <a:t>Days: No. of Days Printer Reported Telemetry</a:t>
                      </a:r>
                      <a:endParaRPr sz="1200">
                        <a:solidFill>
                          <a:schemeClr val="dk1"/>
                        </a:solidFill>
                        <a:latin typeface="Open Sans Light"/>
                        <a:ea typeface="Open Sans Light"/>
                        <a:cs typeface="Open Sans Light"/>
                        <a:sym typeface="Open Sans Light"/>
                      </a:endParaRPr>
                    </a:p>
                  </a:txBody>
                  <a:tcPr marT="47625" marB="47625" marR="47625" marL="47625" anchor="ctr">
                    <a:lnL cap="flat" cmpd="sng" w="25400">
                      <a:solidFill>
                        <a:srgbClr val="000000"/>
                      </a:solidFill>
                      <a:prstDash val="solid"/>
                      <a:round/>
                      <a:headEnd len="sm" w="sm" type="none"/>
                      <a:tailEnd len="sm" w="sm" type="none"/>
                    </a:lnL>
                    <a:lnR cap="flat" cmpd="sng" w="25400">
                      <a:solidFill>
                        <a:srgbClr val="BAC2CC"/>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BAC2CC"/>
                      </a:solidFill>
                      <a:prstDash val="solid"/>
                      <a:round/>
                      <a:headEnd len="sm" w="sm" type="none"/>
                      <a:tailEnd len="sm" w="sm" type="none"/>
                    </a:lnB>
                  </a:tcPr>
                </a:tc>
              </a:tr>
              <a:tr h="914100">
                <a:tc>
                  <a:txBody>
                    <a:bodyPr/>
                    <a:lstStyle/>
                    <a:p>
                      <a:pPr indent="0" lvl="0" marL="0" rtl="0" algn="ctr">
                        <a:lnSpc>
                          <a:spcPct val="80000"/>
                        </a:lnSpc>
                        <a:spcBef>
                          <a:spcPts val="0"/>
                        </a:spcBef>
                        <a:spcAft>
                          <a:spcPts val="0"/>
                        </a:spcAft>
                        <a:buNone/>
                      </a:pPr>
                      <a:r>
                        <a:rPr lang="en-US" sz="2100">
                          <a:solidFill>
                            <a:schemeClr val="dk1"/>
                          </a:solidFill>
                          <a:latin typeface="Open Sans Light"/>
                          <a:ea typeface="Open Sans Light"/>
                          <a:cs typeface="Open Sans Light"/>
                          <a:sym typeface="Open Sans Light"/>
                        </a:rPr>
                        <a:t>Trade CC: Total Ink Used</a:t>
                      </a:r>
                      <a:endParaRPr sz="2100">
                        <a:solidFill>
                          <a:schemeClr val="dk1"/>
                        </a:solidFill>
                        <a:latin typeface="Open Sans Light"/>
                        <a:ea typeface="Open Sans Light"/>
                        <a:cs typeface="Open Sans Light"/>
                        <a:sym typeface="Open Sans Light"/>
                      </a:endParaRPr>
                    </a:p>
                  </a:txBody>
                  <a:tcPr marT="47625" marB="47625" marR="47625" marL="47625" anchor="ctr">
                    <a:lnL cap="flat" cmpd="sng" w="25400">
                      <a:solidFill>
                        <a:srgbClr val="000000"/>
                      </a:solidFill>
                      <a:prstDash val="solid"/>
                      <a:round/>
                      <a:headEnd len="sm" w="sm" type="none"/>
                      <a:tailEnd len="sm" w="sm" type="none"/>
                    </a:lnL>
                    <a:lnR cap="flat" cmpd="sng" w="25400">
                      <a:solidFill>
                        <a:srgbClr val="BAC2CC"/>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BAC2CC"/>
                      </a:solidFill>
                      <a:prstDash val="solid"/>
                      <a:round/>
                      <a:headEnd len="sm" w="sm" type="none"/>
                      <a:tailEnd len="sm" w="sm" type="none"/>
                    </a:lnB>
                  </a:tcPr>
                </a:tc>
              </a:tr>
              <a:tr h="914100">
                <a:tc>
                  <a:txBody>
                    <a:bodyPr/>
                    <a:lstStyle/>
                    <a:p>
                      <a:pPr indent="0" lvl="0" marL="0" rtl="0" algn="ctr">
                        <a:lnSpc>
                          <a:spcPct val="80000"/>
                        </a:lnSpc>
                        <a:spcBef>
                          <a:spcPts val="0"/>
                        </a:spcBef>
                        <a:spcAft>
                          <a:spcPts val="0"/>
                        </a:spcAft>
                        <a:buNone/>
                      </a:pPr>
                      <a:r>
                        <a:rPr lang="en-US" sz="2100">
                          <a:solidFill>
                            <a:schemeClr val="dk1"/>
                          </a:solidFill>
                          <a:latin typeface="Open Sans Light"/>
                          <a:ea typeface="Open Sans Light"/>
                          <a:cs typeface="Open Sans Light"/>
                          <a:sym typeface="Open Sans Light"/>
                        </a:rPr>
                        <a:t>HP CC: HP Ink Used</a:t>
                      </a:r>
                      <a:endParaRPr sz="2100">
                        <a:solidFill>
                          <a:schemeClr val="dk1"/>
                        </a:solidFill>
                        <a:latin typeface="Open Sans Light"/>
                        <a:ea typeface="Open Sans Light"/>
                        <a:cs typeface="Open Sans Light"/>
                        <a:sym typeface="Open Sans Light"/>
                      </a:endParaRPr>
                    </a:p>
                  </a:txBody>
                  <a:tcPr marT="47625" marB="47625" marR="47625" marL="47625" anchor="ctr">
                    <a:lnL cap="flat" cmpd="sng" w="25400">
                      <a:solidFill>
                        <a:srgbClr val="000000"/>
                      </a:solidFill>
                      <a:prstDash val="solid"/>
                      <a:round/>
                      <a:headEnd len="sm" w="sm" type="none"/>
                      <a:tailEnd len="sm" w="sm" type="none"/>
                    </a:lnL>
                    <a:lnR cap="flat" cmpd="sng" w="25400">
                      <a:solidFill>
                        <a:srgbClr val="BAC2CC"/>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BAC2CC"/>
                      </a:solidFill>
                      <a:prstDash val="solid"/>
                      <a:round/>
                      <a:headEnd len="sm" w="sm" type="none"/>
                      <a:tailEnd len="sm" w="sm" type="none"/>
                    </a:lnB>
                  </a:tcPr>
                </a:tc>
              </a:tr>
              <a:tr h="914100">
                <a:tc>
                  <a:txBody>
                    <a:bodyPr/>
                    <a:lstStyle/>
                    <a:p>
                      <a:pPr indent="0" lvl="0" marL="0" marR="0" rtl="0" algn="ctr">
                        <a:lnSpc>
                          <a:spcPct val="80000"/>
                        </a:lnSpc>
                        <a:spcBef>
                          <a:spcPts val="0"/>
                        </a:spcBef>
                        <a:spcAft>
                          <a:spcPts val="0"/>
                        </a:spcAft>
                        <a:buNone/>
                      </a:pPr>
                      <a:r>
                        <a:rPr lang="en-US" sz="2100">
                          <a:solidFill>
                            <a:schemeClr val="dk1"/>
                          </a:solidFill>
                          <a:latin typeface="Open Sans Light"/>
                          <a:ea typeface="Open Sans Light"/>
                          <a:cs typeface="Open Sans Light"/>
                          <a:sym typeface="Open Sans Light"/>
                        </a:rPr>
                        <a:t>HP Share: Share of HP Ink Used</a:t>
                      </a:r>
                      <a:endParaRPr sz="2100">
                        <a:solidFill>
                          <a:schemeClr val="dk1"/>
                        </a:solidFill>
                        <a:latin typeface="Open Sans Light"/>
                        <a:ea typeface="Open Sans Light"/>
                        <a:cs typeface="Open Sans Light"/>
                        <a:sym typeface="Open Sans Light"/>
                      </a:endParaRPr>
                    </a:p>
                  </a:txBody>
                  <a:tcPr marT="47625" marB="47625" marR="47625" marL="47625" anchor="ctr">
                    <a:lnL cap="flat" cmpd="sng" w="25400">
                      <a:solidFill>
                        <a:srgbClr val="000000"/>
                      </a:solidFill>
                      <a:prstDash val="solid"/>
                      <a:round/>
                      <a:headEnd len="sm" w="sm" type="none"/>
                      <a:tailEnd len="sm" w="sm" type="none"/>
                    </a:lnL>
                    <a:lnR cap="flat" cmpd="sng" w="25400">
                      <a:solidFill>
                        <a:srgbClr val="BAC2CC"/>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000000"/>
                      </a:solidFill>
                      <a:prstDash val="solid"/>
                      <a:round/>
                      <a:headEnd len="sm" w="sm" type="none"/>
                      <a:tailEnd len="sm" w="sm" type="none"/>
                    </a:lnB>
                  </a:tcPr>
                </a:tc>
              </a:tr>
            </a:tbl>
          </a:graphicData>
        </a:graphic>
      </p:graphicFrame>
      <p:pic>
        <p:nvPicPr>
          <p:cNvPr id="569" name="Google Shape;569;p36"/>
          <p:cNvPicPr preferRelativeResize="0"/>
          <p:nvPr/>
        </p:nvPicPr>
        <p:blipFill>
          <a:blip r:embed="rId7">
            <a:alphaModFix/>
          </a:blip>
          <a:stretch>
            <a:fillRect/>
          </a:stretch>
        </p:blipFill>
        <p:spPr>
          <a:xfrm>
            <a:off x="14468463" y="9538500"/>
            <a:ext cx="3743325" cy="581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37"/>
          <p:cNvSpPr/>
          <p:nvPr/>
        </p:nvSpPr>
        <p:spPr>
          <a:xfrm>
            <a:off x="-20608" y="0"/>
            <a:ext cx="9781200" cy="10287000"/>
          </a:xfrm>
          <a:prstGeom prst="rtTriangle">
            <a:avLst/>
          </a:prstGeom>
          <a:solidFill>
            <a:schemeClr val="lt1"/>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75" name="Google Shape;575;p37"/>
          <p:cNvSpPr/>
          <p:nvPr/>
        </p:nvSpPr>
        <p:spPr>
          <a:xfrm>
            <a:off x="3889613" y="1148828"/>
            <a:ext cx="14398200" cy="3603300"/>
          </a:xfrm>
          <a:prstGeom prst="rect">
            <a:avLst/>
          </a:prstGeom>
          <a:solidFill>
            <a:srgbClr val="343434"/>
          </a:solidFill>
          <a:ln>
            <a:noFill/>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76" name="Google Shape;576;p37"/>
          <p:cNvSpPr txBox="1"/>
          <p:nvPr/>
        </p:nvSpPr>
        <p:spPr>
          <a:xfrm>
            <a:off x="6694227" y="1892826"/>
            <a:ext cx="11593800" cy="1523700"/>
          </a:xfrm>
          <a:prstGeom prst="rect">
            <a:avLst/>
          </a:prstGeom>
          <a:noFill/>
          <a:ln>
            <a:noFill/>
          </a:ln>
        </p:spPr>
        <p:txBody>
          <a:bodyPr anchorCtr="0" anchor="ctr" bIns="68550" lIns="137150" spcFirstLastPara="1" rIns="137150" wrap="square" tIns="68550">
            <a:spAutoFit/>
          </a:bodyPr>
          <a:lstStyle/>
          <a:p>
            <a:pPr indent="0" lvl="0" marL="0" marR="0" rtl="0" algn="l">
              <a:spcBef>
                <a:spcPts val="0"/>
              </a:spcBef>
              <a:spcAft>
                <a:spcPts val="0"/>
              </a:spcAft>
              <a:buNone/>
            </a:pPr>
            <a:r>
              <a:rPr lang="en-US" sz="9000">
                <a:solidFill>
                  <a:schemeClr val="lt1"/>
                </a:solidFill>
                <a:latin typeface="Arial"/>
                <a:ea typeface="Arial"/>
                <a:cs typeface="Arial"/>
                <a:sym typeface="Arial"/>
              </a:rPr>
              <a:t>Thank You</a:t>
            </a:r>
            <a:endParaRPr sz="9000">
              <a:solidFill>
                <a:schemeClr val="lt1"/>
              </a:solidFill>
              <a:latin typeface="Arial"/>
              <a:ea typeface="Arial"/>
              <a:cs typeface="Arial"/>
              <a:sym typeface="Arial"/>
            </a:endParaRPr>
          </a:p>
        </p:txBody>
      </p:sp>
      <p:sp>
        <p:nvSpPr>
          <p:cNvPr id="577" name="Google Shape;577;p37"/>
          <p:cNvSpPr txBox="1"/>
          <p:nvPr/>
        </p:nvSpPr>
        <p:spPr>
          <a:xfrm>
            <a:off x="6694146" y="3185853"/>
            <a:ext cx="11593800" cy="600300"/>
          </a:xfrm>
          <a:prstGeom prst="rect">
            <a:avLst/>
          </a:prstGeom>
          <a:noFill/>
          <a:ln>
            <a:noFill/>
          </a:ln>
        </p:spPr>
        <p:txBody>
          <a:bodyPr anchorCtr="0" anchor="ctr" bIns="68550" lIns="137150" spcFirstLastPara="1" rIns="137150" wrap="square" tIns="68550">
            <a:spAutoFit/>
          </a:bodyPr>
          <a:lstStyle/>
          <a:p>
            <a:pPr indent="0" lvl="0" marL="0" marR="0" rtl="0" algn="l">
              <a:spcBef>
                <a:spcPts val="0"/>
              </a:spcBef>
              <a:spcAft>
                <a:spcPts val="0"/>
              </a:spcAft>
              <a:buNone/>
            </a:pPr>
            <a:r>
              <a:t/>
            </a:r>
            <a:endParaRPr sz="3000">
              <a:solidFill>
                <a:schemeClr val="lt1"/>
              </a:solidFill>
              <a:latin typeface="Arial"/>
              <a:ea typeface="Arial"/>
              <a:cs typeface="Arial"/>
              <a:sym typeface="Arial"/>
            </a:endParaRPr>
          </a:p>
        </p:txBody>
      </p:sp>
      <p:pic>
        <p:nvPicPr>
          <p:cNvPr id="578" name="Google Shape;578;p37"/>
          <p:cNvPicPr preferRelativeResize="0"/>
          <p:nvPr/>
        </p:nvPicPr>
        <p:blipFill>
          <a:blip r:embed="rId3">
            <a:alphaModFix/>
          </a:blip>
          <a:stretch>
            <a:fillRect/>
          </a:stretch>
        </p:blipFill>
        <p:spPr>
          <a:xfrm>
            <a:off x="14468463" y="9538500"/>
            <a:ext cx="3743325" cy="581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3" name="Shape 583"/>
        <p:cNvGrpSpPr/>
        <p:nvPr/>
      </p:nvGrpSpPr>
      <p:grpSpPr>
        <a:xfrm>
          <a:off x="0" y="0"/>
          <a:ext cx="0" cy="0"/>
          <a:chOff x="0" y="0"/>
          <a:chExt cx="0" cy="0"/>
        </a:xfrm>
      </p:grpSpPr>
      <p:sp>
        <p:nvSpPr>
          <p:cNvPr id="584" name="Google Shape;584;p38"/>
          <p:cNvSpPr txBox="1"/>
          <p:nvPr/>
        </p:nvSpPr>
        <p:spPr>
          <a:xfrm>
            <a:off x="1162700" y="455050"/>
            <a:ext cx="9287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latin typeface="Calibri"/>
                <a:ea typeface="Calibri"/>
                <a:cs typeface="Calibri"/>
                <a:sym typeface="Calibri"/>
              </a:rPr>
              <a:t>Appendix 1: Elbow Curve of Usage Clusters</a:t>
            </a:r>
            <a:endParaRPr sz="4000">
              <a:latin typeface="Calibri"/>
              <a:ea typeface="Calibri"/>
              <a:cs typeface="Calibri"/>
              <a:sym typeface="Calibri"/>
            </a:endParaRPr>
          </a:p>
        </p:txBody>
      </p:sp>
      <p:pic>
        <p:nvPicPr>
          <p:cNvPr id="585" name="Google Shape;585;p38"/>
          <p:cNvPicPr preferRelativeResize="0"/>
          <p:nvPr/>
        </p:nvPicPr>
        <p:blipFill>
          <a:blip r:embed="rId3">
            <a:alphaModFix/>
          </a:blip>
          <a:stretch>
            <a:fillRect/>
          </a:stretch>
        </p:blipFill>
        <p:spPr>
          <a:xfrm>
            <a:off x="2877325" y="1615950"/>
            <a:ext cx="11265050" cy="9039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0" name="Shape 590"/>
        <p:cNvGrpSpPr/>
        <p:nvPr/>
      </p:nvGrpSpPr>
      <p:grpSpPr>
        <a:xfrm>
          <a:off x="0" y="0"/>
          <a:ext cx="0" cy="0"/>
          <a:chOff x="0" y="0"/>
          <a:chExt cx="0" cy="0"/>
        </a:xfrm>
      </p:grpSpPr>
      <p:graphicFrame>
        <p:nvGraphicFramePr>
          <p:cNvPr id="591" name="Google Shape;591;p39"/>
          <p:cNvGraphicFramePr/>
          <p:nvPr/>
        </p:nvGraphicFramePr>
        <p:xfrm>
          <a:off x="146738" y="3199800"/>
          <a:ext cx="3000000" cy="3000000"/>
        </p:xfrm>
        <a:graphic>
          <a:graphicData uri="http://schemas.openxmlformats.org/drawingml/2006/table">
            <a:tbl>
              <a:tblPr>
                <a:noFill/>
                <a:tableStyleId>{7DC5A079-FBE2-4348-851F-C65CFB662CA1}</a:tableStyleId>
              </a:tblPr>
              <a:tblGrid>
                <a:gridCol w="547300"/>
                <a:gridCol w="850050"/>
                <a:gridCol w="1106225"/>
                <a:gridCol w="1164475"/>
                <a:gridCol w="989800"/>
                <a:gridCol w="1001425"/>
                <a:gridCol w="1001425"/>
                <a:gridCol w="1013075"/>
                <a:gridCol w="1001425"/>
                <a:gridCol w="1059675"/>
                <a:gridCol w="1001425"/>
                <a:gridCol w="989800"/>
                <a:gridCol w="1350775"/>
                <a:gridCol w="1769975"/>
                <a:gridCol w="1082950"/>
                <a:gridCol w="1874775"/>
              </a:tblGrid>
              <a:tr h="1274975">
                <a:tc>
                  <a:txBody>
                    <a:bodyPr/>
                    <a:lstStyle/>
                    <a:p>
                      <a:pPr indent="0" lvl="0" marL="0" rtl="0" algn="l">
                        <a:spcBef>
                          <a:spcPts val="0"/>
                        </a:spcBef>
                        <a:spcAft>
                          <a:spcPts val="0"/>
                        </a:spcAft>
                        <a:buNone/>
                      </a:pPr>
                      <a:r>
                        <a:rPr lang="en-US"/>
                        <a:t>cluster</a:t>
                      </a:r>
                      <a:endParaRPr/>
                    </a:p>
                  </a:txBody>
                  <a:tcPr marT="91425" marB="91425" marR="91425" marL="91425"/>
                </a:tc>
                <a:tc>
                  <a:txBody>
                    <a:bodyPr/>
                    <a:lstStyle/>
                    <a:p>
                      <a:pPr indent="0" lvl="0" marL="0" rtl="0" algn="l">
                        <a:spcBef>
                          <a:spcPts val="0"/>
                        </a:spcBef>
                        <a:spcAft>
                          <a:spcPts val="0"/>
                        </a:spcAft>
                        <a:buNone/>
                      </a:pPr>
                      <a:r>
                        <a:rPr lang="en-US"/>
                        <a:t>Count</a:t>
                      </a:r>
                      <a:endParaRPr/>
                    </a:p>
                  </a:txBody>
                  <a:tcPr marT="91425" marB="91425" marR="91425" marL="91425"/>
                </a:tc>
                <a:tc>
                  <a:txBody>
                    <a:bodyPr/>
                    <a:lstStyle/>
                    <a:p>
                      <a:pPr indent="0" lvl="0" marL="0" rtl="0" algn="l">
                        <a:spcBef>
                          <a:spcPts val="0"/>
                        </a:spcBef>
                        <a:spcAft>
                          <a:spcPts val="0"/>
                        </a:spcAft>
                        <a:buNone/>
                      </a:pPr>
                      <a:r>
                        <a:rPr lang="en-US"/>
                        <a:t>product_count</a:t>
                      </a:r>
                      <a:endParaRPr/>
                    </a:p>
                  </a:txBody>
                  <a:tcPr marT="91425" marB="91425" marR="91425" marL="91425"/>
                </a:tc>
                <a:tc>
                  <a:txBody>
                    <a:bodyPr/>
                    <a:lstStyle/>
                    <a:p>
                      <a:pPr indent="0" lvl="0" marL="0" rtl="0" algn="l">
                        <a:spcBef>
                          <a:spcPts val="0"/>
                        </a:spcBef>
                        <a:spcAft>
                          <a:spcPts val="0"/>
                        </a:spcAft>
                        <a:buNone/>
                      </a:pPr>
                      <a:r>
                        <a:rPr lang="en-US"/>
                        <a:t>product_price</a:t>
                      </a:r>
                      <a:endParaRPr/>
                    </a:p>
                  </a:txBody>
                  <a:tcPr marT="91425" marB="91425" marR="91425" marL="91425"/>
                </a:tc>
                <a:tc>
                  <a:txBody>
                    <a:bodyPr/>
                    <a:lstStyle/>
                    <a:p>
                      <a:pPr indent="0" lvl="0" marL="0" rtl="0" algn="l">
                        <a:spcBef>
                          <a:spcPts val="0"/>
                        </a:spcBef>
                        <a:spcAft>
                          <a:spcPts val="0"/>
                        </a:spcAft>
                        <a:buNone/>
                      </a:pPr>
                      <a:r>
                        <a:rPr lang="en-US"/>
                        <a:t>ampv</a:t>
                      </a:r>
                      <a:endParaRPr/>
                    </a:p>
                  </a:txBody>
                  <a:tcPr marT="91425" marB="91425" marR="91425" marL="91425"/>
                </a:tc>
                <a:tc>
                  <a:txBody>
                    <a:bodyPr/>
                    <a:lstStyle/>
                    <a:p>
                      <a:pPr indent="0" lvl="0" marL="0" rtl="0" algn="l">
                        <a:spcBef>
                          <a:spcPts val="0"/>
                        </a:spcBef>
                        <a:spcAft>
                          <a:spcPts val="0"/>
                        </a:spcAft>
                        <a:buNone/>
                      </a:pPr>
                      <a:r>
                        <a:rPr lang="en-US"/>
                        <a:t>ave_cc_mo</a:t>
                      </a:r>
                      <a:endParaRPr/>
                    </a:p>
                  </a:txBody>
                  <a:tcPr marT="91425" marB="91425" marR="91425" marL="91425"/>
                </a:tc>
                <a:tc>
                  <a:txBody>
                    <a:bodyPr/>
                    <a:lstStyle/>
                    <a:p>
                      <a:pPr indent="0" lvl="0" marL="0" rtl="0" algn="l">
                        <a:spcBef>
                          <a:spcPts val="0"/>
                        </a:spcBef>
                        <a:spcAft>
                          <a:spcPts val="0"/>
                        </a:spcAft>
                        <a:buNone/>
                      </a:pPr>
                      <a:r>
                        <a:rPr lang="en-US"/>
                        <a:t>blk_cc_mo</a:t>
                      </a:r>
                      <a:endParaRPr/>
                    </a:p>
                  </a:txBody>
                  <a:tcPr marT="91425" marB="91425" marR="91425" marL="91425"/>
                </a:tc>
                <a:tc>
                  <a:txBody>
                    <a:bodyPr/>
                    <a:lstStyle/>
                    <a:p>
                      <a:pPr indent="0" lvl="0" marL="0" rtl="0" algn="l">
                        <a:spcBef>
                          <a:spcPts val="0"/>
                        </a:spcBef>
                        <a:spcAft>
                          <a:spcPts val="0"/>
                        </a:spcAft>
                        <a:buNone/>
                      </a:pPr>
                      <a:r>
                        <a:rPr lang="en-US"/>
                        <a:t>color_cc_mo</a:t>
                      </a:r>
                      <a:endParaRPr/>
                    </a:p>
                  </a:txBody>
                  <a:tcPr marT="91425" marB="91425" marR="91425" marL="91425"/>
                </a:tc>
                <a:tc>
                  <a:txBody>
                    <a:bodyPr/>
                    <a:lstStyle/>
                    <a:p>
                      <a:pPr indent="0" lvl="0" marL="0" rtl="0" algn="l">
                        <a:spcBef>
                          <a:spcPts val="0"/>
                        </a:spcBef>
                        <a:spcAft>
                          <a:spcPts val="0"/>
                        </a:spcAft>
                        <a:buNone/>
                      </a:pPr>
                      <a:r>
                        <a:rPr lang="en-US"/>
                        <a:t>hp_share</a:t>
                      </a:r>
                      <a:endParaRPr/>
                    </a:p>
                  </a:txBody>
                  <a:tcPr marT="91425" marB="91425" marR="91425" marL="91425"/>
                </a:tc>
                <a:tc>
                  <a:txBody>
                    <a:bodyPr/>
                    <a:lstStyle/>
                    <a:p>
                      <a:pPr indent="0" lvl="0" marL="0" rtl="0" algn="l">
                        <a:spcBef>
                          <a:spcPts val="0"/>
                        </a:spcBef>
                        <a:spcAft>
                          <a:spcPts val="0"/>
                        </a:spcAft>
                        <a:buNone/>
                      </a:pPr>
                      <a:r>
                        <a:rPr lang="en-US"/>
                        <a:t>days</a:t>
                      </a:r>
                      <a:endParaRPr/>
                    </a:p>
                  </a:txBody>
                  <a:tcPr marT="91425" marB="91425" marR="91425" marL="91425"/>
                </a:tc>
                <a:tc>
                  <a:txBody>
                    <a:bodyPr/>
                    <a:lstStyle/>
                    <a:p>
                      <a:pPr indent="0" lvl="0" marL="0" rtl="0" algn="l">
                        <a:spcBef>
                          <a:spcPts val="0"/>
                        </a:spcBef>
                        <a:spcAft>
                          <a:spcPts val="0"/>
                        </a:spcAft>
                        <a:buNone/>
                      </a:pPr>
                      <a:r>
                        <a:rPr lang="en-US"/>
                        <a:t>trade_cc</a:t>
                      </a:r>
                      <a:endParaRPr/>
                    </a:p>
                  </a:txBody>
                  <a:tcPr marT="91425" marB="91425" marR="91425" marL="91425"/>
                </a:tc>
                <a:tc>
                  <a:txBody>
                    <a:bodyPr/>
                    <a:lstStyle/>
                    <a:p>
                      <a:pPr indent="0" lvl="0" marL="0" rtl="0" algn="l">
                        <a:spcBef>
                          <a:spcPts val="0"/>
                        </a:spcBef>
                        <a:spcAft>
                          <a:spcPts val="0"/>
                        </a:spcAft>
                        <a:buNone/>
                      </a:pPr>
                      <a:r>
                        <a:rPr lang="en-US"/>
                        <a:t>hp_cc</a:t>
                      </a:r>
                      <a:endParaRPr/>
                    </a:p>
                  </a:txBody>
                  <a:tcPr marT="91425" marB="91425" marR="91425" marL="91425"/>
                </a:tc>
                <a:tc>
                  <a:txBody>
                    <a:bodyPr/>
                    <a:lstStyle/>
                    <a:p>
                      <a:pPr indent="0" lvl="0" marL="0" rtl="0" algn="l">
                        <a:spcBef>
                          <a:spcPts val="0"/>
                        </a:spcBef>
                        <a:spcAft>
                          <a:spcPts val="0"/>
                        </a:spcAft>
                        <a:buNone/>
                      </a:pPr>
                      <a:r>
                        <a:rPr lang="en-US"/>
                        <a:t>total_printer_days</a:t>
                      </a:r>
                      <a:endParaRPr/>
                    </a:p>
                  </a:txBody>
                  <a:tcPr marT="91425" marB="91425" marR="91425" marL="91425"/>
                </a:tc>
                <a:tc>
                  <a:txBody>
                    <a:bodyPr/>
                    <a:lstStyle/>
                    <a:p>
                      <a:pPr indent="0" lvl="0" marL="0" rtl="0" algn="l">
                        <a:spcBef>
                          <a:spcPts val="0"/>
                        </a:spcBef>
                        <a:spcAft>
                          <a:spcPts val="0"/>
                        </a:spcAft>
                        <a:buNone/>
                      </a:pPr>
                      <a:r>
                        <a:rPr lang="en-US"/>
                        <a:t>total_subscription_days</a:t>
                      </a:r>
                      <a:endParaRPr/>
                    </a:p>
                  </a:txBody>
                  <a:tcPr marT="91425" marB="91425" marR="91425" marL="91425"/>
                </a:tc>
                <a:tc>
                  <a:txBody>
                    <a:bodyPr/>
                    <a:lstStyle/>
                    <a:p>
                      <a:pPr indent="0" lvl="0" marL="0" rtl="0" algn="l">
                        <a:spcBef>
                          <a:spcPts val="0"/>
                        </a:spcBef>
                        <a:spcAft>
                          <a:spcPts val="0"/>
                        </a:spcAft>
                        <a:buNone/>
                      </a:pPr>
                      <a:r>
                        <a:rPr lang="en-US"/>
                        <a:t>percent_usage</a:t>
                      </a:r>
                      <a:endParaRPr/>
                    </a:p>
                  </a:txBody>
                  <a:tcPr marT="91425" marB="91425" marR="91425" marL="91425"/>
                </a:tc>
                <a:tc>
                  <a:txBody>
                    <a:bodyPr/>
                    <a:lstStyle/>
                    <a:p>
                      <a:pPr indent="0" lvl="0" marL="0" rtl="0" algn="l">
                        <a:spcBef>
                          <a:spcPts val="0"/>
                        </a:spcBef>
                        <a:spcAft>
                          <a:spcPts val="0"/>
                        </a:spcAft>
                        <a:buNone/>
                      </a:pPr>
                      <a:r>
                        <a:rPr lang="en-US"/>
                        <a:t>percent_days_subscribed</a:t>
                      </a:r>
                      <a:endParaRPr/>
                    </a:p>
                  </a:txBody>
                  <a:tcPr marT="91425" marB="91425" marR="91425" marL="91425"/>
                </a:tc>
              </a:tr>
              <a:tr h="1274975">
                <a:tc>
                  <a:txBody>
                    <a:bodyPr/>
                    <a:lstStyle/>
                    <a:p>
                      <a:pPr indent="0" lvl="0" marL="0" rtl="0" algn="r">
                        <a:lnSpc>
                          <a:spcPct val="115000"/>
                        </a:lnSpc>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  1,066,609</a:t>
                      </a:r>
                      <a:endParaRPr/>
                    </a:p>
                  </a:txBody>
                  <a:tcPr marT="91425" marB="91425" marR="91425" marL="91425"/>
                </a:tc>
                <a:tc>
                  <a:txBody>
                    <a:bodyPr/>
                    <a:lstStyle/>
                    <a:p>
                      <a:pPr indent="0" lvl="0" marL="0" rtl="0" algn="r">
                        <a:lnSpc>
                          <a:spcPct val="115000"/>
                        </a:lnSpc>
                        <a:spcBef>
                          <a:spcPts val="0"/>
                        </a:spcBef>
                        <a:spcAft>
                          <a:spcPts val="0"/>
                        </a:spcAft>
                        <a:buNone/>
                      </a:pPr>
                      <a:r>
                        <a:rPr lang="en-US"/>
                        <a:t>1.02</a:t>
                      </a:r>
                      <a:endParaRPr/>
                    </a:p>
                  </a:txBody>
                  <a:tcPr marT="91425" marB="91425" marR="91425" marL="91425">
                    <a:solidFill>
                      <a:srgbClr val="FA9072"/>
                    </a:solidFill>
                  </a:tcPr>
                </a:tc>
                <a:tc>
                  <a:txBody>
                    <a:bodyPr/>
                    <a:lstStyle/>
                    <a:p>
                      <a:pPr indent="0" lvl="0" marL="0" rtl="0" algn="r">
                        <a:lnSpc>
                          <a:spcPct val="115000"/>
                        </a:lnSpc>
                        <a:spcBef>
                          <a:spcPts val="0"/>
                        </a:spcBef>
                        <a:spcAft>
                          <a:spcPts val="0"/>
                        </a:spcAft>
                        <a:buNone/>
                      </a:pPr>
                      <a:r>
                        <a:rPr lang="en-US"/>
                        <a:t>166.11</a:t>
                      </a:r>
                      <a:endParaRPr/>
                    </a:p>
                  </a:txBody>
                  <a:tcPr marT="91425" marB="91425" marR="91425" marL="91425">
                    <a:solidFill>
                      <a:srgbClr val="F8696B"/>
                    </a:solidFill>
                  </a:tcPr>
                </a:tc>
                <a:tc>
                  <a:txBody>
                    <a:bodyPr/>
                    <a:lstStyle/>
                    <a:p>
                      <a:pPr indent="0" lvl="0" marL="0" rtl="0" algn="r">
                        <a:lnSpc>
                          <a:spcPct val="115000"/>
                        </a:lnSpc>
                        <a:spcBef>
                          <a:spcPts val="0"/>
                        </a:spcBef>
                        <a:spcAft>
                          <a:spcPts val="0"/>
                        </a:spcAft>
                        <a:buNone/>
                      </a:pPr>
                      <a:r>
                        <a:rPr lang="en-US"/>
                        <a:t>82.83</a:t>
                      </a:r>
                      <a:endParaRPr/>
                    </a:p>
                  </a:txBody>
                  <a:tcPr marT="91425" marB="91425" marR="91425" marL="91425">
                    <a:solidFill>
                      <a:srgbClr val="FDD37F"/>
                    </a:solidFill>
                  </a:tcPr>
                </a:tc>
                <a:tc>
                  <a:txBody>
                    <a:bodyPr/>
                    <a:lstStyle/>
                    <a:p>
                      <a:pPr indent="0" lvl="0" marL="0" rtl="0" algn="r">
                        <a:lnSpc>
                          <a:spcPct val="115000"/>
                        </a:lnSpc>
                        <a:spcBef>
                          <a:spcPts val="0"/>
                        </a:spcBef>
                        <a:spcAft>
                          <a:spcPts val="0"/>
                        </a:spcAft>
                        <a:buNone/>
                      </a:pPr>
                      <a:r>
                        <a:rPr lang="en-US"/>
                        <a:t>3.92</a:t>
                      </a:r>
                      <a:endParaRPr/>
                    </a:p>
                  </a:txBody>
                  <a:tcPr marT="91425" marB="91425" marR="91425" marL="91425">
                    <a:solidFill>
                      <a:srgbClr val="FDCC7E"/>
                    </a:solidFill>
                  </a:tcPr>
                </a:tc>
                <a:tc>
                  <a:txBody>
                    <a:bodyPr/>
                    <a:lstStyle/>
                    <a:p>
                      <a:pPr indent="0" lvl="0" marL="0" rtl="0" algn="r">
                        <a:lnSpc>
                          <a:spcPct val="115000"/>
                        </a:lnSpc>
                        <a:spcBef>
                          <a:spcPts val="0"/>
                        </a:spcBef>
                        <a:spcAft>
                          <a:spcPts val="0"/>
                        </a:spcAft>
                        <a:buNone/>
                      </a:pPr>
                      <a:r>
                        <a:rPr lang="en-US"/>
                        <a:t>2.27</a:t>
                      </a:r>
                      <a:endParaRPr/>
                    </a:p>
                  </a:txBody>
                  <a:tcPr marT="91425" marB="91425" marR="91425" marL="91425">
                    <a:solidFill>
                      <a:srgbClr val="FDCE7E"/>
                    </a:solidFill>
                  </a:tcPr>
                </a:tc>
                <a:tc>
                  <a:txBody>
                    <a:bodyPr/>
                    <a:lstStyle/>
                    <a:p>
                      <a:pPr indent="0" lvl="0" marL="0" rtl="0" algn="r">
                        <a:lnSpc>
                          <a:spcPct val="115000"/>
                        </a:lnSpc>
                        <a:spcBef>
                          <a:spcPts val="0"/>
                        </a:spcBef>
                        <a:spcAft>
                          <a:spcPts val="0"/>
                        </a:spcAft>
                        <a:buNone/>
                      </a:pPr>
                      <a:r>
                        <a:rPr lang="en-US"/>
                        <a:t>1.65</a:t>
                      </a:r>
                      <a:endParaRPr/>
                    </a:p>
                  </a:txBody>
                  <a:tcPr marT="91425" marB="91425" marR="91425" marL="91425">
                    <a:solidFill>
                      <a:srgbClr val="FDCA7D"/>
                    </a:solidFill>
                  </a:tcPr>
                </a:tc>
                <a:tc>
                  <a:txBody>
                    <a:bodyPr/>
                    <a:lstStyle/>
                    <a:p>
                      <a:pPr indent="0" lvl="0" marL="0" rtl="0" algn="r">
                        <a:lnSpc>
                          <a:spcPct val="115000"/>
                        </a:lnSpc>
                        <a:spcBef>
                          <a:spcPts val="0"/>
                        </a:spcBef>
                        <a:spcAft>
                          <a:spcPts val="0"/>
                        </a:spcAft>
                        <a:buNone/>
                      </a:pPr>
                      <a:r>
                        <a:rPr lang="en-US"/>
                        <a:t>0.97</a:t>
                      </a:r>
                      <a:endParaRPr/>
                    </a:p>
                  </a:txBody>
                  <a:tcPr marT="91425" marB="91425" marR="91425" marL="91425">
                    <a:solidFill>
                      <a:srgbClr val="63BE7B"/>
                    </a:solidFill>
                  </a:tcPr>
                </a:tc>
                <a:tc>
                  <a:txBody>
                    <a:bodyPr/>
                    <a:lstStyle/>
                    <a:p>
                      <a:pPr indent="0" lvl="0" marL="0" rtl="0" algn="r">
                        <a:lnSpc>
                          <a:spcPct val="115000"/>
                        </a:lnSpc>
                        <a:spcBef>
                          <a:spcPts val="0"/>
                        </a:spcBef>
                        <a:spcAft>
                          <a:spcPts val="0"/>
                        </a:spcAft>
                        <a:buNone/>
                      </a:pPr>
                      <a:r>
                        <a:rPr lang="en-US"/>
                        <a:t>384.09</a:t>
                      </a:r>
                      <a:endParaRPr/>
                    </a:p>
                  </a:txBody>
                  <a:tcPr marT="91425" marB="91425" marR="91425" marL="91425">
                    <a:solidFill>
                      <a:srgbClr val="FCBF7B"/>
                    </a:solidFill>
                  </a:tcPr>
                </a:tc>
                <a:tc>
                  <a:txBody>
                    <a:bodyPr/>
                    <a:lstStyle/>
                    <a:p>
                      <a:pPr indent="0" lvl="0" marL="0" rtl="0" algn="r">
                        <a:lnSpc>
                          <a:spcPct val="115000"/>
                        </a:lnSpc>
                        <a:spcBef>
                          <a:spcPts val="0"/>
                        </a:spcBef>
                        <a:spcAft>
                          <a:spcPts val="0"/>
                        </a:spcAft>
                        <a:buNone/>
                      </a:pPr>
                      <a:r>
                        <a:rPr lang="en-US"/>
                        <a:t>30.21</a:t>
                      </a:r>
                      <a:endParaRPr/>
                    </a:p>
                  </a:txBody>
                  <a:tcPr marT="91425" marB="91425" marR="91425" marL="91425">
                    <a:solidFill>
                      <a:srgbClr val="F98A71"/>
                    </a:solidFill>
                  </a:tcPr>
                </a:tc>
                <a:tc>
                  <a:txBody>
                    <a:bodyPr/>
                    <a:lstStyle/>
                    <a:p>
                      <a:pPr indent="0" lvl="0" marL="0" rtl="0" algn="r">
                        <a:lnSpc>
                          <a:spcPct val="115000"/>
                        </a:lnSpc>
                        <a:spcBef>
                          <a:spcPts val="0"/>
                        </a:spcBef>
                        <a:spcAft>
                          <a:spcPts val="0"/>
                        </a:spcAft>
                        <a:buNone/>
                      </a:pPr>
                      <a:r>
                        <a:rPr lang="en-US"/>
                        <a:t>28.94</a:t>
                      </a:r>
                      <a:endParaRPr/>
                    </a:p>
                  </a:txBody>
                  <a:tcPr marT="91425" marB="91425" marR="91425" marL="91425">
                    <a:solidFill>
                      <a:srgbClr val="F98C71"/>
                    </a:solidFill>
                  </a:tcPr>
                </a:tc>
                <a:tc>
                  <a:txBody>
                    <a:bodyPr/>
                    <a:lstStyle/>
                    <a:p>
                      <a:pPr indent="0" lvl="0" marL="0" rtl="0" algn="r">
                        <a:lnSpc>
                          <a:spcPct val="115000"/>
                        </a:lnSpc>
                        <a:spcBef>
                          <a:spcPts val="0"/>
                        </a:spcBef>
                        <a:spcAft>
                          <a:spcPts val="0"/>
                        </a:spcAft>
                        <a:buNone/>
                      </a:pPr>
                      <a:r>
                        <a:rPr lang="en-US"/>
                        <a:t>375.09</a:t>
                      </a:r>
                      <a:endParaRPr/>
                    </a:p>
                  </a:txBody>
                  <a:tcPr marT="91425" marB="91425" marR="91425" marL="91425">
                    <a:solidFill>
                      <a:srgbClr val="FCC07B"/>
                    </a:solidFill>
                  </a:tcPr>
                </a:tc>
                <a:tc>
                  <a:txBody>
                    <a:bodyPr/>
                    <a:lstStyle/>
                    <a:p>
                      <a:pPr indent="0" lvl="0" marL="0" rtl="0" algn="r">
                        <a:lnSpc>
                          <a:spcPct val="115000"/>
                        </a:lnSpc>
                        <a:spcBef>
                          <a:spcPts val="0"/>
                        </a:spcBef>
                        <a:spcAft>
                          <a:spcPts val="0"/>
                        </a:spcAft>
                        <a:buNone/>
                      </a:pPr>
                      <a:r>
                        <a:rPr lang="en-US"/>
                        <a:t>10.65</a:t>
                      </a:r>
                      <a:endParaRPr/>
                    </a:p>
                  </a:txBody>
                  <a:tcPr marT="91425" marB="91425" marR="91425" marL="91425">
                    <a:solidFill>
                      <a:srgbClr val="FA9E75"/>
                    </a:solidFill>
                  </a:tcPr>
                </a:tc>
                <a:tc>
                  <a:txBody>
                    <a:bodyPr/>
                    <a:lstStyle/>
                    <a:p>
                      <a:pPr indent="0" lvl="0" marL="0" rtl="0" algn="r">
                        <a:lnSpc>
                          <a:spcPct val="115000"/>
                        </a:lnSpc>
                        <a:spcBef>
                          <a:spcPts val="0"/>
                        </a:spcBef>
                        <a:spcAft>
                          <a:spcPts val="0"/>
                        </a:spcAft>
                        <a:buNone/>
                      </a:pPr>
                      <a:r>
                        <a:rPr lang="en-US"/>
                        <a:t>0</a:t>
                      </a:r>
                      <a:r>
                        <a:rPr lang="en-US"/>
                        <a:t>.99</a:t>
                      </a:r>
                      <a:endParaRPr/>
                    </a:p>
                  </a:txBody>
                  <a:tcPr marT="91425" marB="91425" marR="91425" marL="91425">
                    <a:solidFill>
                      <a:srgbClr val="63BE7B"/>
                    </a:solidFill>
                  </a:tcPr>
                </a:tc>
                <a:tc>
                  <a:txBody>
                    <a:bodyPr/>
                    <a:lstStyle/>
                    <a:p>
                      <a:pPr indent="0" lvl="0" marL="0" rtl="0" algn="r">
                        <a:lnSpc>
                          <a:spcPct val="115000"/>
                        </a:lnSpc>
                        <a:spcBef>
                          <a:spcPts val="0"/>
                        </a:spcBef>
                        <a:spcAft>
                          <a:spcPts val="0"/>
                        </a:spcAft>
                        <a:buNone/>
                      </a:pPr>
                      <a:r>
                        <a:rPr lang="en-US"/>
                        <a:t>0.04</a:t>
                      </a:r>
                      <a:endParaRPr/>
                    </a:p>
                  </a:txBody>
                  <a:tcPr marT="91425" marB="91425" marR="91425" marL="91425">
                    <a:solidFill>
                      <a:srgbClr val="FCB97A"/>
                    </a:solidFill>
                  </a:tcPr>
                </a:tc>
              </a:tr>
              <a:tr h="1274975">
                <a:tc>
                  <a:txBody>
                    <a:bodyPr/>
                    <a:lstStyle/>
                    <a:p>
                      <a:pPr indent="0" lvl="0" marL="0" rtl="0" algn="r">
                        <a:lnSpc>
                          <a:spcPct val="115000"/>
                        </a:lnSpc>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    	97,456</a:t>
                      </a:r>
                      <a:endParaRPr/>
                    </a:p>
                  </a:txBody>
                  <a:tcPr marT="91425" marB="91425" marR="91425" marL="91425"/>
                </a:tc>
                <a:tc>
                  <a:txBody>
                    <a:bodyPr/>
                    <a:lstStyle/>
                    <a:p>
                      <a:pPr indent="0" lvl="0" marL="0" rtl="0" algn="r">
                        <a:lnSpc>
                          <a:spcPct val="115000"/>
                        </a:lnSpc>
                        <a:spcBef>
                          <a:spcPts val="0"/>
                        </a:spcBef>
                        <a:spcAft>
                          <a:spcPts val="0"/>
                        </a:spcAft>
                        <a:buNone/>
                      </a:pPr>
                      <a:r>
                        <a:rPr lang="en-US"/>
                        <a:t>1.26</a:t>
                      </a:r>
                      <a:endParaRPr/>
                    </a:p>
                  </a:txBody>
                  <a:tcPr marT="91425" marB="91425" marR="91425" marL="91425">
                    <a:solidFill>
                      <a:srgbClr val="63BE7B"/>
                    </a:solidFill>
                  </a:tcPr>
                </a:tc>
                <a:tc>
                  <a:txBody>
                    <a:bodyPr/>
                    <a:lstStyle/>
                    <a:p>
                      <a:pPr indent="0" lvl="0" marL="0" rtl="0" algn="r">
                        <a:lnSpc>
                          <a:spcPct val="115000"/>
                        </a:lnSpc>
                        <a:spcBef>
                          <a:spcPts val="0"/>
                        </a:spcBef>
                        <a:spcAft>
                          <a:spcPts val="0"/>
                        </a:spcAft>
                        <a:buNone/>
                      </a:pPr>
                      <a:r>
                        <a:rPr lang="en-US"/>
                        <a:t>347.69</a:t>
                      </a:r>
                      <a:endParaRPr/>
                    </a:p>
                  </a:txBody>
                  <a:tcPr marT="91425" marB="91425" marR="91425" marL="91425">
                    <a:solidFill>
                      <a:srgbClr val="63BE7B"/>
                    </a:solidFill>
                  </a:tcPr>
                </a:tc>
                <a:tc>
                  <a:txBody>
                    <a:bodyPr/>
                    <a:lstStyle/>
                    <a:p>
                      <a:pPr indent="0" lvl="0" marL="0" rtl="0" algn="r">
                        <a:lnSpc>
                          <a:spcPct val="115000"/>
                        </a:lnSpc>
                        <a:spcBef>
                          <a:spcPts val="0"/>
                        </a:spcBef>
                        <a:spcAft>
                          <a:spcPts val="0"/>
                        </a:spcAft>
                        <a:buNone/>
                      </a:pPr>
                      <a:r>
                        <a:rPr lang="en-US"/>
                        <a:t>726.41</a:t>
                      </a:r>
                      <a:endParaRPr/>
                    </a:p>
                  </a:txBody>
                  <a:tcPr marT="91425" marB="91425" marR="91425" marL="91425">
                    <a:solidFill>
                      <a:srgbClr val="63BE7B"/>
                    </a:solidFill>
                  </a:tcPr>
                </a:tc>
                <a:tc>
                  <a:txBody>
                    <a:bodyPr/>
                    <a:lstStyle/>
                    <a:p>
                      <a:pPr indent="0" lvl="0" marL="0" rtl="0" algn="r">
                        <a:lnSpc>
                          <a:spcPct val="115000"/>
                        </a:lnSpc>
                        <a:spcBef>
                          <a:spcPts val="0"/>
                        </a:spcBef>
                        <a:spcAft>
                          <a:spcPts val="0"/>
                        </a:spcAft>
                        <a:buNone/>
                      </a:pPr>
                      <a:r>
                        <a:rPr lang="en-US"/>
                        <a:t>32.86</a:t>
                      </a:r>
                      <a:endParaRPr/>
                    </a:p>
                  </a:txBody>
                  <a:tcPr marT="91425" marB="91425" marR="91425" marL="91425">
                    <a:solidFill>
                      <a:srgbClr val="63BE7B"/>
                    </a:solidFill>
                  </a:tcPr>
                </a:tc>
                <a:tc>
                  <a:txBody>
                    <a:bodyPr/>
                    <a:lstStyle/>
                    <a:p>
                      <a:pPr indent="0" lvl="0" marL="0" rtl="0" algn="r">
                        <a:lnSpc>
                          <a:spcPct val="115000"/>
                        </a:lnSpc>
                        <a:spcBef>
                          <a:spcPts val="0"/>
                        </a:spcBef>
                        <a:spcAft>
                          <a:spcPts val="0"/>
                        </a:spcAft>
                        <a:buNone/>
                      </a:pPr>
                      <a:r>
                        <a:rPr lang="en-US"/>
                        <a:t>19.12</a:t>
                      </a:r>
                      <a:endParaRPr/>
                    </a:p>
                  </a:txBody>
                  <a:tcPr marT="91425" marB="91425" marR="91425" marL="91425">
                    <a:solidFill>
                      <a:srgbClr val="63BE7B"/>
                    </a:solidFill>
                  </a:tcPr>
                </a:tc>
                <a:tc>
                  <a:txBody>
                    <a:bodyPr/>
                    <a:lstStyle/>
                    <a:p>
                      <a:pPr indent="0" lvl="0" marL="0" rtl="0" algn="r">
                        <a:lnSpc>
                          <a:spcPct val="115000"/>
                        </a:lnSpc>
                        <a:spcBef>
                          <a:spcPts val="0"/>
                        </a:spcBef>
                        <a:spcAft>
                          <a:spcPts val="0"/>
                        </a:spcAft>
                        <a:buNone/>
                      </a:pPr>
                      <a:r>
                        <a:rPr lang="en-US"/>
                        <a:t>13.00</a:t>
                      </a:r>
                      <a:endParaRPr/>
                    </a:p>
                  </a:txBody>
                  <a:tcPr marT="91425" marB="91425" marR="91425" marL="91425">
                    <a:solidFill>
                      <a:srgbClr val="63BE7B"/>
                    </a:solidFill>
                  </a:tcPr>
                </a:tc>
                <a:tc>
                  <a:txBody>
                    <a:bodyPr/>
                    <a:lstStyle/>
                    <a:p>
                      <a:pPr indent="0" lvl="0" marL="0" rtl="0" algn="r">
                        <a:lnSpc>
                          <a:spcPct val="115000"/>
                        </a:lnSpc>
                        <a:spcBef>
                          <a:spcPts val="0"/>
                        </a:spcBef>
                        <a:spcAft>
                          <a:spcPts val="0"/>
                        </a:spcAft>
                        <a:buNone/>
                      </a:pPr>
                      <a:r>
                        <a:rPr lang="en-US"/>
                        <a:t>0.82</a:t>
                      </a:r>
                      <a:endParaRPr/>
                    </a:p>
                  </a:txBody>
                  <a:tcPr marT="91425" marB="91425" marR="91425" marL="91425">
                    <a:solidFill>
                      <a:srgbClr val="FEE382"/>
                    </a:solidFill>
                  </a:tcPr>
                </a:tc>
                <a:tc>
                  <a:txBody>
                    <a:bodyPr/>
                    <a:lstStyle/>
                    <a:p>
                      <a:pPr indent="0" lvl="0" marL="0" rtl="0" algn="r">
                        <a:lnSpc>
                          <a:spcPct val="115000"/>
                        </a:lnSpc>
                        <a:spcBef>
                          <a:spcPts val="0"/>
                        </a:spcBef>
                        <a:spcAft>
                          <a:spcPts val="0"/>
                        </a:spcAft>
                        <a:buNone/>
                      </a:pPr>
                      <a:r>
                        <a:rPr lang="en-US"/>
                        <a:t>613.81</a:t>
                      </a:r>
                      <a:endParaRPr/>
                    </a:p>
                  </a:txBody>
                  <a:tcPr marT="91425" marB="91425" marR="91425" marL="91425">
                    <a:solidFill>
                      <a:srgbClr val="EFE784"/>
                    </a:solidFill>
                  </a:tcPr>
                </a:tc>
                <a:tc>
                  <a:txBody>
                    <a:bodyPr/>
                    <a:lstStyle/>
                    <a:p>
                      <a:pPr indent="0" lvl="0" marL="0" rtl="0" algn="r">
                        <a:lnSpc>
                          <a:spcPct val="115000"/>
                        </a:lnSpc>
                        <a:spcBef>
                          <a:spcPts val="0"/>
                        </a:spcBef>
                        <a:spcAft>
                          <a:spcPts val="0"/>
                        </a:spcAft>
                        <a:buNone/>
                      </a:pPr>
                      <a:r>
                        <a:rPr lang="en-US"/>
                        <a:t>364.40</a:t>
                      </a:r>
                      <a:endParaRPr/>
                    </a:p>
                  </a:txBody>
                  <a:tcPr marT="91425" marB="91425" marR="91425" marL="91425">
                    <a:solidFill>
                      <a:srgbClr val="63BE7B"/>
                    </a:solidFill>
                  </a:tcPr>
                </a:tc>
                <a:tc>
                  <a:txBody>
                    <a:bodyPr/>
                    <a:lstStyle/>
                    <a:p>
                      <a:pPr indent="0" lvl="0" marL="0" rtl="0" algn="r">
                        <a:lnSpc>
                          <a:spcPct val="115000"/>
                        </a:lnSpc>
                        <a:spcBef>
                          <a:spcPts val="0"/>
                        </a:spcBef>
                        <a:spcAft>
                          <a:spcPts val="0"/>
                        </a:spcAft>
                        <a:buNone/>
                      </a:pPr>
                      <a:r>
                        <a:rPr lang="en-US"/>
                        <a:t>344.59</a:t>
                      </a:r>
                      <a:endParaRPr/>
                    </a:p>
                  </a:txBody>
                  <a:tcPr marT="91425" marB="91425" marR="91425" marL="91425">
                    <a:solidFill>
                      <a:srgbClr val="63BE7B"/>
                    </a:solidFill>
                  </a:tcPr>
                </a:tc>
                <a:tc>
                  <a:txBody>
                    <a:bodyPr/>
                    <a:lstStyle/>
                    <a:p>
                      <a:pPr indent="0" lvl="0" marL="0" rtl="0" algn="r">
                        <a:lnSpc>
                          <a:spcPct val="115000"/>
                        </a:lnSpc>
                        <a:spcBef>
                          <a:spcPts val="0"/>
                        </a:spcBef>
                        <a:spcAft>
                          <a:spcPts val="0"/>
                        </a:spcAft>
                        <a:buNone/>
                      </a:pPr>
                      <a:r>
                        <a:rPr lang="en-US"/>
                        <a:t>597.62</a:t>
                      </a:r>
                      <a:endParaRPr/>
                    </a:p>
                  </a:txBody>
                  <a:tcPr marT="91425" marB="91425" marR="91425" marL="91425">
                    <a:solidFill>
                      <a:srgbClr val="F0E784"/>
                    </a:solidFill>
                  </a:tcPr>
                </a:tc>
                <a:tc>
                  <a:txBody>
                    <a:bodyPr/>
                    <a:lstStyle/>
                    <a:p>
                      <a:pPr indent="0" lvl="0" marL="0" rtl="0" algn="r">
                        <a:lnSpc>
                          <a:spcPct val="115000"/>
                        </a:lnSpc>
                        <a:spcBef>
                          <a:spcPts val="0"/>
                        </a:spcBef>
                        <a:spcAft>
                          <a:spcPts val="0"/>
                        </a:spcAft>
                        <a:buNone/>
                      </a:pPr>
                      <a:r>
                        <a:rPr lang="en-US"/>
                        <a:t>43.80</a:t>
                      </a:r>
                      <a:endParaRPr/>
                    </a:p>
                  </a:txBody>
                  <a:tcPr marT="91425" marB="91425" marR="91425" marL="91425">
                    <a:solidFill>
                      <a:srgbClr val="63BE7B"/>
                    </a:solidFill>
                  </a:tcPr>
                </a:tc>
                <a:tc>
                  <a:txBody>
                    <a:bodyPr/>
                    <a:lstStyle/>
                    <a:p>
                      <a:pPr indent="0" lvl="0" marL="0" rtl="0" algn="l">
                        <a:spcBef>
                          <a:spcPts val="0"/>
                        </a:spcBef>
                        <a:spcAft>
                          <a:spcPts val="0"/>
                        </a:spcAft>
                        <a:buNone/>
                      </a:pPr>
                      <a:r>
                        <a:rPr lang="en-US"/>
                        <a:t>           0.84</a:t>
                      </a:r>
                      <a:endParaRPr/>
                    </a:p>
                  </a:txBody>
                  <a:tcPr marT="91425" marB="91425" marR="91425" marL="91425">
                    <a:solidFill>
                      <a:srgbClr val="FA9874"/>
                    </a:solidFill>
                  </a:tcPr>
                </a:tc>
                <a:tc>
                  <a:txBody>
                    <a:bodyPr/>
                    <a:lstStyle/>
                    <a:p>
                      <a:pPr indent="0" lvl="0" marL="0" rtl="0" algn="r">
                        <a:lnSpc>
                          <a:spcPct val="115000"/>
                        </a:lnSpc>
                        <a:spcBef>
                          <a:spcPts val="0"/>
                        </a:spcBef>
                        <a:spcAft>
                          <a:spcPts val="0"/>
                        </a:spcAft>
                        <a:buNone/>
                      </a:pPr>
                      <a:r>
                        <a:rPr lang="en-US"/>
                        <a:t>0.11</a:t>
                      </a:r>
                      <a:endParaRPr/>
                    </a:p>
                  </a:txBody>
                  <a:tcPr marT="91425" marB="91425" marR="91425" marL="91425">
                    <a:solidFill>
                      <a:srgbClr val="63BE7B"/>
                    </a:solidFill>
                  </a:tcPr>
                </a:tc>
              </a:tr>
              <a:tr h="1274975">
                <a:tc>
                  <a:txBody>
                    <a:bodyPr/>
                    <a:lstStyle/>
                    <a:p>
                      <a:pPr indent="0" lvl="0" marL="0" rtl="0" algn="r">
                        <a:lnSpc>
                          <a:spcPct val="115000"/>
                        </a:lnSpc>
                        <a:spcBef>
                          <a:spcPts val="0"/>
                        </a:spcBef>
                        <a:spcAft>
                          <a:spcPts val="0"/>
                        </a:spcAft>
                        <a:buNone/>
                      </a:pPr>
                      <a:r>
                        <a:rPr lang="en-US"/>
                        <a:t>3</a:t>
                      </a:r>
                      <a:endParaRPr/>
                    </a:p>
                  </a:txBody>
                  <a:tcPr marT="91425" marB="91425" marR="91425" marL="91425"/>
                </a:tc>
                <a:tc>
                  <a:txBody>
                    <a:bodyPr/>
                    <a:lstStyle/>
                    <a:p>
                      <a:pPr indent="0" lvl="0" marL="0" rtl="0" algn="l">
                        <a:spcBef>
                          <a:spcPts val="0"/>
                        </a:spcBef>
                        <a:spcAft>
                          <a:spcPts val="0"/>
                        </a:spcAft>
                        <a:buNone/>
                      </a:pPr>
                      <a:r>
                        <a:rPr lang="en-US"/>
                        <a:t> 	243,293</a:t>
                      </a:r>
                      <a:endParaRPr/>
                    </a:p>
                  </a:txBody>
                  <a:tcPr marT="91425" marB="91425" marR="91425" marL="91425"/>
                </a:tc>
                <a:tc>
                  <a:txBody>
                    <a:bodyPr/>
                    <a:lstStyle/>
                    <a:p>
                      <a:pPr indent="0" lvl="0" marL="0" rtl="0" algn="r">
                        <a:lnSpc>
                          <a:spcPct val="115000"/>
                        </a:lnSpc>
                        <a:spcBef>
                          <a:spcPts val="0"/>
                        </a:spcBef>
                        <a:spcAft>
                          <a:spcPts val="0"/>
                        </a:spcAft>
                        <a:buNone/>
                      </a:pPr>
                      <a:r>
                        <a:rPr lang="en-US"/>
                        <a:t>1.07</a:t>
                      </a:r>
                      <a:endParaRPr/>
                    </a:p>
                  </a:txBody>
                  <a:tcPr marT="91425" marB="91425" marR="91425" marL="91425">
                    <a:solidFill>
                      <a:srgbClr val="EDE683"/>
                    </a:solidFill>
                  </a:tcPr>
                </a:tc>
                <a:tc>
                  <a:txBody>
                    <a:bodyPr/>
                    <a:lstStyle/>
                    <a:p>
                      <a:pPr indent="0" lvl="0" marL="0" rtl="0" algn="r">
                        <a:lnSpc>
                          <a:spcPct val="115000"/>
                        </a:lnSpc>
                        <a:spcBef>
                          <a:spcPts val="0"/>
                        </a:spcBef>
                        <a:spcAft>
                          <a:spcPts val="0"/>
                        </a:spcAft>
                        <a:buNone/>
                      </a:pPr>
                      <a:r>
                        <a:rPr lang="en-US"/>
                        <a:t>193.69</a:t>
                      </a:r>
                      <a:endParaRPr/>
                    </a:p>
                  </a:txBody>
                  <a:tcPr marT="91425" marB="91425" marR="91425" marL="91425">
                    <a:solidFill>
                      <a:srgbClr val="F9EA84"/>
                    </a:solidFill>
                  </a:tcPr>
                </a:tc>
                <a:tc>
                  <a:txBody>
                    <a:bodyPr/>
                    <a:lstStyle/>
                    <a:p>
                      <a:pPr indent="0" lvl="0" marL="0" rtl="0" algn="r">
                        <a:lnSpc>
                          <a:spcPct val="115000"/>
                        </a:lnSpc>
                        <a:spcBef>
                          <a:spcPts val="0"/>
                        </a:spcBef>
                        <a:spcAft>
                          <a:spcPts val="0"/>
                        </a:spcAft>
                        <a:buNone/>
                      </a:pPr>
                      <a:r>
                        <a:rPr lang="en-US"/>
                        <a:t>97.35</a:t>
                      </a:r>
                      <a:endParaRPr/>
                    </a:p>
                  </a:txBody>
                  <a:tcPr marT="91425" marB="91425" marR="91425" marL="91425">
                    <a:solidFill>
                      <a:srgbClr val="FEEB84"/>
                    </a:solidFill>
                  </a:tcPr>
                </a:tc>
                <a:tc>
                  <a:txBody>
                    <a:bodyPr/>
                    <a:lstStyle/>
                    <a:p>
                      <a:pPr indent="0" lvl="0" marL="0" rtl="0" algn="r">
                        <a:lnSpc>
                          <a:spcPct val="115000"/>
                        </a:lnSpc>
                        <a:spcBef>
                          <a:spcPts val="0"/>
                        </a:spcBef>
                        <a:spcAft>
                          <a:spcPts val="0"/>
                        </a:spcAft>
                        <a:buNone/>
                      </a:pPr>
                      <a:r>
                        <a:rPr lang="en-US"/>
                        <a:t>4.76</a:t>
                      </a:r>
                      <a:endParaRPr/>
                    </a:p>
                  </a:txBody>
                  <a:tcPr marT="91425" marB="91425" marR="91425" marL="91425">
                    <a:solidFill>
                      <a:srgbClr val="FDEB84"/>
                    </a:solidFill>
                  </a:tcPr>
                </a:tc>
                <a:tc>
                  <a:txBody>
                    <a:bodyPr/>
                    <a:lstStyle/>
                    <a:p>
                      <a:pPr indent="0" lvl="0" marL="0" rtl="0" algn="r">
                        <a:lnSpc>
                          <a:spcPct val="115000"/>
                        </a:lnSpc>
                        <a:spcBef>
                          <a:spcPts val="0"/>
                        </a:spcBef>
                        <a:spcAft>
                          <a:spcPts val="0"/>
                        </a:spcAft>
                        <a:buNone/>
                      </a:pPr>
                      <a:r>
                        <a:rPr lang="en-US"/>
                        <a:t>2.79</a:t>
                      </a:r>
                      <a:endParaRPr/>
                    </a:p>
                  </a:txBody>
                  <a:tcPr marT="91425" marB="91425" marR="91425" marL="91425">
                    <a:solidFill>
                      <a:srgbClr val="FDEB84"/>
                    </a:solidFill>
                  </a:tcPr>
                </a:tc>
                <a:tc>
                  <a:txBody>
                    <a:bodyPr/>
                    <a:lstStyle/>
                    <a:p>
                      <a:pPr indent="0" lvl="0" marL="0" rtl="0" algn="r">
                        <a:lnSpc>
                          <a:spcPct val="115000"/>
                        </a:lnSpc>
                        <a:spcBef>
                          <a:spcPts val="0"/>
                        </a:spcBef>
                        <a:spcAft>
                          <a:spcPts val="0"/>
                        </a:spcAft>
                        <a:buNone/>
                      </a:pPr>
                      <a:r>
                        <a:rPr lang="en-US"/>
                        <a:t>1.97</a:t>
                      </a:r>
                      <a:endParaRPr/>
                    </a:p>
                  </a:txBody>
                  <a:tcPr marT="91425" marB="91425" marR="91425" marL="91425">
                    <a:solidFill>
                      <a:srgbClr val="FDEB84"/>
                    </a:solidFill>
                  </a:tcPr>
                </a:tc>
                <a:tc>
                  <a:txBody>
                    <a:bodyPr/>
                    <a:lstStyle/>
                    <a:p>
                      <a:pPr indent="0" lvl="0" marL="0" rtl="0" algn="r">
                        <a:lnSpc>
                          <a:spcPct val="115000"/>
                        </a:lnSpc>
                        <a:spcBef>
                          <a:spcPts val="0"/>
                        </a:spcBef>
                        <a:spcAft>
                          <a:spcPts val="0"/>
                        </a:spcAft>
                        <a:buNone/>
                      </a:pPr>
                      <a:r>
                        <a:rPr lang="en-US"/>
                        <a:t>0.92</a:t>
                      </a:r>
                      <a:endParaRPr/>
                    </a:p>
                  </a:txBody>
                  <a:tcPr marT="91425" marB="91425" marR="91425" marL="91425">
                    <a:solidFill>
                      <a:srgbClr val="B1D580"/>
                    </a:solidFill>
                  </a:tcPr>
                </a:tc>
                <a:tc>
                  <a:txBody>
                    <a:bodyPr/>
                    <a:lstStyle/>
                    <a:p>
                      <a:pPr indent="0" lvl="0" marL="0" rtl="0" algn="r">
                        <a:lnSpc>
                          <a:spcPct val="115000"/>
                        </a:lnSpc>
                        <a:spcBef>
                          <a:spcPts val="0"/>
                        </a:spcBef>
                        <a:spcAft>
                          <a:spcPts val="0"/>
                        </a:spcAft>
                        <a:buNone/>
                      </a:pPr>
                      <a:r>
                        <a:rPr lang="en-US"/>
                        <a:t>1598.28</a:t>
                      </a:r>
                      <a:endParaRPr/>
                    </a:p>
                  </a:txBody>
                  <a:tcPr marT="91425" marB="91425" marR="91425" marL="91425">
                    <a:solidFill>
                      <a:srgbClr val="63BE7B"/>
                    </a:solidFill>
                  </a:tcPr>
                </a:tc>
                <a:tc>
                  <a:txBody>
                    <a:bodyPr/>
                    <a:lstStyle/>
                    <a:p>
                      <a:pPr indent="0" lvl="0" marL="0" rtl="0" algn="r">
                        <a:lnSpc>
                          <a:spcPct val="115000"/>
                        </a:lnSpc>
                        <a:spcBef>
                          <a:spcPts val="0"/>
                        </a:spcBef>
                        <a:spcAft>
                          <a:spcPts val="0"/>
                        </a:spcAft>
                        <a:buNone/>
                      </a:pPr>
                      <a:r>
                        <a:rPr lang="en-US"/>
                        <a:t>194.02</a:t>
                      </a:r>
                      <a:endParaRPr/>
                    </a:p>
                  </a:txBody>
                  <a:tcPr marT="91425" marB="91425" marR="91425" marL="91425">
                    <a:solidFill>
                      <a:srgbClr val="CDDD82"/>
                    </a:solidFill>
                  </a:tcPr>
                </a:tc>
                <a:tc>
                  <a:txBody>
                    <a:bodyPr/>
                    <a:lstStyle/>
                    <a:p>
                      <a:pPr indent="0" lvl="0" marL="0" rtl="0" algn="r">
                        <a:lnSpc>
                          <a:spcPct val="115000"/>
                        </a:lnSpc>
                        <a:spcBef>
                          <a:spcPts val="0"/>
                        </a:spcBef>
                        <a:spcAft>
                          <a:spcPts val="0"/>
                        </a:spcAft>
                        <a:buNone/>
                      </a:pPr>
                      <a:r>
                        <a:rPr lang="en-US"/>
                        <a:t>179.43</a:t>
                      </a:r>
                      <a:endParaRPr/>
                    </a:p>
                  </a:txBody>
                  <a:tcPr marT="91425" marB="91425" marR="91425" marL="91425">
                    <a:solidFill>
                      <a:srgbClr val="CFDD82"/>
                    </a:solidFill>
                  </a:tcPr>
                </a:tc>
                <a:tc>
                  <a:txBody>
                    <a:bodyPr/>
                    <a:lstStyle/>
                    <a:p>
                      <a:pPr indent="0" lvl="0" marL="0" rtl="0" algn="r">
                        <a:lnSpc>
                          <a:spcPct val="115000"/>
                        </a:lnSpc>
                        <a:spcBef>
                          <a:spcPts val="0"/>
                        </a:spcBef>
                        <a:spcAft>
                          <a:spcPts val="0"/>
                        </a:spcAft>
                        <a:buNone/>
                      </a:pPr>
                      <a:r>
                        <a:rPr lang="en-US"/>
                        <a:t>1591.31</a:t>
                      </a:r>
                      <a:endParaRPr/>
                    </a:p>
                  </a:txBody>
                  <a:tcPr marT="91425" marB="91425" marR="91425" marL="91425">
                    <a:solidFill>
                      <a:srgbClr val="63BE7B"/>
                    </a:solidFill>
                  </a:tcPr>
                </a:tc>
                <a:tc>
                  <a:txBody>
                    <a:bodyPr/>
                    <a:lstStyle/>
                    <a:p>
                      <a:pPr indent="0" lvl="0" marL="0" rtl="0" algn="r">
                        <a:lnSpc>
                          <a:spcPct val="115000"/>
                        </a:lnSpc>
                        <a:spcBef>
                          <a:spcPts val="0"/>
                        </a:spcBef>
                        <a:spcAft>
                          <a:spcPts val="0"/>
                        </a:spcAft>
                        <a:buNone/>
                      </a:pPr>
                      <a:r>
                        <a:rPr lang="en-US"/>
                        <a:t>21.53</a:t>
                      </a:r>
                      <a:endParaRPr/>
                    </a:p>
                  </a:txBody>
                  <a:tcPr marT="91425" marB="91425" marR="91425" marL="91425">
                    <a:solidFill>
                      <a:srgbClr val="E1E383"/>
                    </a:solidFill>
                  </a:tcPr>
                </a:tc>
                <a:tc>
                  <a:txBody>
                    <a:bodyPr/>
                    <a:lstStyle/>
                    <a:p>
                      <a:pPr indent="0" lvl="0" marL="0" rtl="0" algn="r">
                        <a:lnSpc>
                          <a:spcPct val="115000"/>
                        </a:lnSpc>
                        <a:spcBef>
                          <a:spcPts val="0"/>
                        </a:spcBef>
                        <a:spcAft>
                          <a:spcPts val="0"/>
                        </a:spcAft>
                        <a:buNone/>
                      </a:pPr>
                      <a:r>
                        <a:rPr lang="en-US"/>
                        <a:t>0.95</a:t>
                      </a:r>
                      <a:endParaRPr/>
                    </a:p>
                  </a:txBody>
                  <a:tcPr marT="91425" marB="91425" marR="91425" marL="91425">
                    <a:solidFill>
                      <a:srgbClr val="A4D17F"/>
                    </a:solidFill>
                  </a:tcPr>
                </a:tc>
                <a:tc>
                  <a:txBody>
                    <a:bodyPr/>
                    <a:lstStyle/>
                    <a:p>
                      <a:pPr indent="0" lvl="0" marL="0" rtl="0" algn="r">
                        <a:lnSpc>
                          <a:spcPct val="115000"/>
                        </a:lnSpc>
                        <a:spcBef>
                          <a:spcPts val="0"/>
                        </a:spcBef>
                        <a:spcAft>
                          <a:spcPts val="0"/>
                        </a:spcAft>
                        <a:buNone/>
                      </a:pPr>
                      <a:r>
                        <a:rPr lang="en-US"/>
                        <a:t>0.02</a:t>
                      </a:r>
                      <a:endParaRPr/>
                    </a:p>
                  </a:txBody>
                  <a:tcPr marT="91425" marB="91425" marR="91425" marL="91425">
                    <a:solidFill>
                      <a:srgbClr val="F8696B"/>
                    </a:solidFill>
                  </a:tcPr>
                </a:tc>
              </a:tr>
              <a:tr h="1274975">
                <a:tc>
                  <a:txBody>
                    <a:bodyPr/>
                    <a:lstStyle/>
                    <a:p>
                      <a:pPr indent="0" lvl="0" marL="0" rtl="0" algn="r">
                        <a:lnSpc>
                          <a:spcPct val="115000"/>
                        </a:lnSpc>
                        <a:spcBef>
                          <a:spcPts val="0"/>
                        </a:spcBef>
                        <a:spcAft>
                          <a:spcPts val="0"/>
                        </a:spcAft>
                        <a:buNone/>
                      </a:pPr>
                      <a:r>
                        <a:rPr lang="en-US"/>
                        <a:t>4</a:t>
                      </a:r>
                      <a:endParaRPr/>
                    </a:p>
                  </a:txBody>
                  <a:tcPr marT="91425" marB="91425" marR="91425" marL="91425"/>
                </a:tc>
                <a:tc>
                  <a:txBody>
                    <a:bodyPr/>
                    <a:lstStyle/>
                    <a:p>
                      <a:pPr indent="0" lvl="0" marL="0" rtl="0" algn="l">
                        <a:spcBef>
                          <a:spcPts val="0"/>
                        </a:spcBef>
                        <a:spcAft>
                          <a:spcPts val="0"/>
                        </a:spcAft>
                        <a:buNone/>
                      </a:pPr>
                      <a:r>
                        <a:rPr lang="en-US"/>
                        <a:t> 	528,714</a:t>
                      </a:r>
                      <a:endParaRPr/>
                    </a:p>
                  </a:txBody>
                  <a:tcPr marT="91425" marB="91425" marR="91425" marL="91425"/>
                </a:tc>
                <a:tc>
                  <a:txBody>
                    <a:bodyPr/>
                    <a:lstStyle/>
                    <a:p>
                      <a:pPr indent="0" lvl="0" marL="0" rtl="0" algn="r">
                        <a:lnSpc>
                          <a:spcPct val="115000"/>
                        </a:lnSpc>
                        <a:spcBef>
                          <a:spcPts val="0"/>
                        </a:spcBef>
                        <a:spcAft>
                          <a:spcPts val="0"/>
                        </a:spcAft>
                        <a:buNone/>
                      </a:pPr>
                      <a:r>
                        <a:rPr lang="en-US"/>
                        <a:t>1.01</a:t>
                      </a:r>
                      <a:endParaRPr/>
                    </a:p>
                  </a:txBody>
                  <a:tcPr marT="91425" marB="91425" marR="91425" marL="91425">
                    <a:solidFill>
                      <a:srgbClr val="F8696B"/>
                    </a:solidFill>
                  </a:tcPr>
                </a:tc>
                <a:tc>
                  <a:txBody>
                    <a:bodyPr/>
                    <a:lstStyle/>
                    <a:p>
                      <a:pPr indent="0" lvl="0" marL="0" rtl="0" algn="r">
                        <a:lnSpc>
                          <a:spcPct val="115000"/>
                        </a:lnSpc>
                        <a:spcBef>
                          <a:spcPts val="0"/>
                        </a:spcBef>
                        <a:spcAft>
                          <a:spcPts val="0"/>
                        </a:spcAft>
                        <a:buNone/>
                      </a:pPr>
                      <a:r>
                        <a:rPr lang="en-US"/>
                        <a:t>180.12</a:t>
                      </a:r>
                      <a:endParaRPr/>
                    </a:p>
                  </a:txBody>
                  <a:tcPr marT="91425" marB="91425" marR="91425" marL="91425">
                    <a:solidFill>
                      <a:srgbClr val="FCC07B"/>
                    </a:solidFill>
                  </a:tcPr>
                </a:tc>
                <a:tc>
                  <a:txBody>
                    <a:bodyPr/>
                    <a:lstStyle/>
                    <a:p>
                      <a:pPr indent="0" lvl="0" marL="0" rtl="0" algn="r">
                        <a:lnSpc>
                          <a:spcPct val="115000"/>
                        </a:lnSpc>
                        <a:spcBef>
                          <a:spcPts val="0"/>
                        </a:spcBef>
                        <a:spcAft>
                          <a:spcPts val="0"/>
                        </a:spcAft>
                        <a:buNone/>
                      </a:pPr>
                      <a:r>
                        <a:rPr lang="en-US"/>
                        <a:t>49.67</a:t>
                      </a:r>
                      <a:endParaRPr/>
                    </a:p>
                  </a:txBody>
                  <a:tcPr marT="91425" marB="91425" marR="91425" marL="91425">
                    <a:solidFill>
                      <a:srgbClr val="F8696B"/>
                    </a:solidFill>
                  </a:tcPr>
                </a:tc>
                <a:tc>
                  <a:txBody>
                    <a:bodyPr/>
                    <a:lstStyle/>
                    <a:p>
                      <a:pPr indent="0" lvl="0" marL="0" rtl="0" algn="r">
                        <a:lnSpc>
                          <a:spcPct val="115000"/>
                        </a:lnSpc>
                        <a:spcBef>
                          <a:spcPts val="0"/>
                        </a:spcBef>
                        <a:spcAft>
                          <a:spcPts val="0"/>
                        </a:spcAft>
                        <a:buNone/>
                      </a:pPr>
                      <a:r>
                        <a:rPr lang="en-US"/>
                        <a:t>2.52</a:t>
                      </a:r>
                      <a:endParaRPr/>
                    </a:p>
                  </a:txBody>
                  <a:tcPr marT="91425" marB="91425" marR="91425" marL="91425">
                    <a:solidFill>
                      <a:srgbClr val="F8696B"/>
                    </a:solidFill>
                  </a:tcPr>
                </a:tc>
                <a:tc>
                  <a:txBody>
                    <a:bodyPr/>
                    <a:lstStyle/>
                    <a:p>
                      <a:pPr indent="0" lvl="0" marL="0" rtl="0" algn="r">
                        <a:lnSpc>
                          <a:spcPct val="115000"/>
                        </a:lnSpc>
                        <a:spcBef>
                          <a:spcPts val="0"/>
                        </a:spcBef>
                        <a:spcAft>
                          <a:spcPts val="0"/>
                        </a:spcAft>
                        <a:buNone/>
                      </a:pPr>
                      <a:r>
                        <a:rPr lang="en-US"/>
                        <a:t>1.35</a:t>
                      </a:r>
                      <a:endParaRPr/>
                    </a:p>
                  </a:txBody>
                  <a:tcPr marT="91425" marB="91425" marR="91425" marL="91425">
                    <a:solidFill>
                      <a:srgbClr val="F8696B"/>
                    </a:solidFill>
                  </a:tcPr>
                </a:tc>
                <a:tc>
                  <a:txBody>
                    <a:bodyPr/>
                    <a:lstStyle/>
                    <a:p>
                      <a:pPr indent="0" lvl="0" marL="0" rtl="0" algn="r">
                        <a:lnSpc>
                          <a:spcPct val="115000"/>
                        </a:lnSpc>
                        <a:spcBef>
                          <a:spcPts val="0"/>
                        </a:spcBef>
                        <a:spcAft>
                          <a:spcPts val="0"/>
                        </a:spcAft>
                        <a:buNone/>
                      </a:pPr>
                      <a:r>
                        <a:rPr lang="en-US"/>
                        <a:t>1.16</a:t>
                      </a:r>
                      <a:endParaRPr/>
                    </a:p>
                  </a:txBody>
                  <a:tcPr marT="91425" marB="91425" marR="91425" marL="91425">
                    <a:solidFill>
                      <a:srgbClr val="F8696B"/>
                    </a:solidFill>
                  </a:tcPr>
                </a:tc>
                <a:tc>
                  <a:txBody>
                    <a:bodyPr/>
                    <a:lstStyle/>
                    <a:p>
                      <a:pPr indent="0" lvl="0" marL="0" rtl="0" algn="r">
                        <a:lnSpc>
                          <a:spcPct val="115000"/>
                        </a:lnSpc>
                        <a:spcBef>
                          <a:spcPts val="0"/>
                        </a:spcBef>
                        <a:spcAft>
                          <a:spcPts val="0"/>
                        </a:spcAft>
                        <a:buNone/>
                      </a:pPr>
                      <a:r>
                        <a:rPr lang="en-US"/>
                        <a:t>0.01</a:t>
                      </a:r>
                      <a:endParaRPr/>
                    </a:p>
                  </a:txBody>
                  <a:tcPr marT="91425" marB="91425" marR="91425" marL="91425">
                    <a:solidFill>
                      <a:srgbClr val="F8696B"/>
                    </a:solidFill>
                  </a:tcPr>
                </a:tc>
                <a:tc>
                  <a:txBody>
                    <a:bodyPr/>
                    <a:lstStyle/>
                    <a:p>
                      <a:pPr indent="0" lvl="0" marL="0" rtl="0" algn="r">
                        <a:lnSpc>
                          <a:spcPct val="115000"/>
                        </a:lnSpc>
                        <a:spcBef>
                          <a:spcPts val="0"/>
                        </a:spcBef>
                        <a:spcAft>
                          <a:spcPts val="0"/>
                        </a:spcAft>
                        <a:buNone/>
                      </a:pPr>
                      <a:r>
                        <a:rPr lang="en-US"/>
                        <a:t>157.91</a:t>
                      </a:r>
                      <a:endParaRPr/>
                    </a:p>
                  </a:txBody>
                  <a:tcPr marT="91425" marB="91425" marR="91425" marL="91425">
                    <a:solidFill>
                      <a:srgbClr val="F8696B"/>
                    </a:solidFill>
                  </a:tcPr>
                </a:tc>
                <a:tc>
                  <a:txBody>
                    <a:bodyPr/>
                    <a:lstStyle/>
                    <a:p>
                      <a:pPr indent="0" lvl="0" marL="0" rtl="0" algn="r">
                        <a:lnSpc>
                          <a:spcPct val="115000"/>
                        </a:lnSpc>
                        <a:spcBef>
                          <a:spcPts val="0"/>
                        </a:spcBef>
                        <a:spcAft>
                          <a:spcPts val="0"/>
                        </a:spcAft>
                        <a:buNone/>
                      </a:pPr>
                      <a:r>
                        <a:rPr lang="en-US"/>
                        <a:t>1.84</a:t>
                      </a:r>
                      <a:endParaRPr/>
                    </a:p>
                  </a:txBody>
                  <a:tcPr marT="91425" marB="91425" marR="91425" marL="91425">
                    <a:solidFill>
                      <a:srgbClr val="F8696B"/>
                    </a:solidFill>
                  </a:tcPr>
                </a:tc>
                <a:tc>
                  <a:txBody>
                    <a:bodyPr/>
                    <a:lstStyle/>
                    <a:p>
                      <a:pPr indent="0" lvl="0" marL="0" rtl="0" algn="r">
                        <a:lnSpc>
                          <a:spcPct val="115000"/>
                        </a:lnSpc>
                        <a:spcBef>
                          <a:spcPts val="0"/>
                        </a:spcBef>
                        <a:spcAft>
                          <a:spcPts val="0"/>
                        </a:spcAft>
                        <a:buNone/>
                      </a:pPr>
                      <a:r>
                        <a:rPr lang="en-US"/>
                        <a:t>0.25</a:t>
                      </a:r>
                      <a:endParaRPr/>
                    </a:p>
                  </a:txBody>
                  <a:tcPr marT="91425" marB="91425" marR="91425" marL="91425">
                    <a:solidFill>
                      <a:srgbClr val="F8696B"/>
                    </a:solidFill>
                  </a:tcPr>
                </a:tc>
                <a:tc>
                  <a:txBody>
                    <a:bodyPr/>
                    <a:lstStyle/>
                    <a:p>
                      <a:pPr indent="0" lvl="0" marL="0" rtl="0" algn="r">
                        <a:lnSpc>
                          <a:spcPct val="115000"/>
                        </a:lnSpc>
                        <a:spcBef>
                          <a:spcPts val="0"/>
                        </a:spcBef>
                        <a:spcAft>
                          <a:spcPts val="0"/>
                        </a:spcAft>
                        <a:buNone/>
                      </a:pPr>
                      <a:r>
                        <a:rPr lang="en-US"/>
                        <a:t>145.96</a:t>
                      </a:r>
                      <a:endParaRPr/>
                    </a:p>
                  </a:txBody>
                  <a:tcPr marT="91425" marB="91425" marR="91425" marL="91425">
                    <a:solidFill>
                      <a:srgbClr val="F8696B"/>
                    </a:solidFill>
                  </a:tcPr>
                </a:tc>
                <a:tc>
                  <a:txBody>
                    <a:bodyPr/>
                    <a:lstStyle/>
                    <a:p>
                      <a:pPr indent="0" lvl="0" marL="0" rtl="0" algn="r">
                        <a:lnSpc>
                          <a:spcPct val="115000"/>
                        </a:lnSpc>
                        <a:spcBef>
                          <a:spcPts val="0"/>
                        </a:spcBef>
                        <a:spcAft>
                          <a:spcPts val="0"/>
                        </a:spcAft>
                        <a:buNone/>
                      </a:pPr>
                      <a:r>
                        <a:rPr lang="en-US"/>
                        <a:t>6.86</a:t>
                      </a:r>
                      <a:endParaRPr/>
                    </a:p>
                  </a:txBody>
                  <a:tcPr marT="91425" marB="91425" marR="91425" marL="91425">
                    <a:solidFill>
                      <a:srgbClr val="F8696B"/>
                    </a:solidFill>
                  </a:tcPr>
                </a:tc>
                <a:tc>
                  <a:txBody>
                    <a:bodyPr/>
                    <a:lstStyle/>
                    <a:p>
                      <a:pPr indent="0" lvl="0" marL="0" rtl="0" algn="r">
                        <a:lnSpc>
                          <a:spcPct val="115000"/>
                        </a:lnSpc>
                        <a:spcBef>
                          <a:spcPts val="0"/>
                        </a:spcBef>
                        <a:spcAft>
                          <a:spcPts val="0"/>
                        </a:spcAft>
                        <a:buNone/>
                      </a:pPr>
                      <a:r>
                        <a:rPr lang="en-US"/>
                        <a:t>0.81</a:t>
                      </a:r>
                      <a:endParaRPr/>
                    </a:p>
                  </a:txBody>
                  <a:tcPr marT="91425" marB="91425" marR="91425" marL="91425">
                    <a:solidFill>
                      <a:srgbClr val="F8696B"/>
                    </a:solidFill>
                  </a:tcPr>
                </a:tc>
                <a:tc>
                  <a:txBody>
                    <a:bodyPr/>
                    <a:lstStyle/>
                    <a:p>
                      <a:pPr indent="0" lvl="0" marL="0" rtl="0" algn="r">
                        <a:lnSpc>
                          <a:spcPct val="115000"/>
                        </a:lnSpc>
                        <a:spcBef>
                          <a:spcPts val="0"/>
                        </a:spcBef>
                        <a:spcAft>
                          <a:spcPts val="0"/>
                        </a:spcAft>
                        <a:buNone/>
                      </a:pPr>
                      <a:r>
                        <a:rPr lang="en-US"/>
                        <a:t>0.08</a:t>
                      </a:r>
                      <a:endParaRPr/>
                    </a:p>
                  </a:txBody>
                  <a:tcPr marT="91425" marB="91425" marR="91425" marL="91425">
                    <a:solidFill>
                      <a:srgbClr val="C6DB81"/>
                    </a:solidFill>
                  </a:tcPr>
                </a:tc>
              </a:tr>
            </a:tbl>
          </a:graphicData>
        </a:graphic>
      </p:graphicFrame>
      <p:sp>
        <p:nvSpPr>
          <p:cNvPr id="592" name="Google Shape;592;p39"/>
          <p:cNvSpPr txBox="1"/>
          <p:nvPr/>
        </p:nvSpPr>
        <p:spPr>
          <a:xfrm>
            <a:off x="1162700" y="455050"/>
            <a:ext cx="9287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latin typeface="Calibri"/>
                <a:ea typeface="Calibri"/>
                <a:cs typeface="Calibri"/>
                <a:sym typeface="Calibri"/>
              </a:rPr>
              <a:t>Appendix 2: Cluster Summary for Usage Cluster</a:t>
            </a:r>
            <a:endParaRPr sz="40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7" name="Shape 597"/>
        <p:cNvGrpSpPr/>
        <p:nvPr/>
      </p:nvGrpSpPr>
      <p:grpSpPr>
        <a:xfrm>
          <a:off x="0" y="0"/>
          <a:ext cx="0" cy="0"/>
          <a:chOff x="0" y="0"/>
          <a:chExt cx="0" cy="0"/>
        </a:xfrm>
      </p:grpSpPr>
      <p:graphicFrame>
        <p:nvGraphicFramePr>
          <p:cNvPr id="598" name="Google Shape;598;p40"/>
          <p:cNvGraphicFramePr/>
          <p:nvPr/>
        </p:nvGraphicFramePr>
        <p:xfrm>
          <a:off x="509050" y="2140665"/>
          <a:ext cx="3000000" cy="3000000"/>
        </p:xfrm>
        <a:graphic>
          <a:graphicData uri="http://schemas.openxmlformats.org/drawingml/2006/table">
            <a:tbl>
              <a:tblPr>
                <a:noFill/>
                <a:tableStyleId>{7DC5A079-FBE2-4348-851F-C65CFB662CA1}</a:tableStyleId>
              </a:tblPr>
              <a:tblGrid>
                <a:gridCol w="711075"/>
                <a:gridCol w="711075"/>
                <a:gridCol w="711075"/>
                <a:gridCol w="711075"/>
                <a:gridCol w="711075"/>
                <a:gridCol w="711075"/>
                <a:gridCol w="711075"/>
                <a:gridCol w="711075"/>
                <a:gridCol w="711075"/>
                <a:gridCol w="711075"/>
                <a:gridCol w="711075"/>
                <a:gridCol w="734900"/>
                <a:gridCol w="937175"/>
                <a:gridCol w="711075"/>
                <a:gridCol w="991125"/>
                <a:gridCol w="711075"/>
                <a:gridCol w="711075"/>
                <a:gridCol w="711075"/>
                <a:gridCol w="711075"/>
                <a:gridCol w="711075"/>
                <a:gridCol w="711075"/>
                <a:gridCol w="711075"/>
                <a:gridCol w="711075"/>
              </a:tblGrid>
              <a:tr h="456600">
                <a:tc gridSpan="3">
                  <a:txBody>
                    <a:bodyPr/>
                    <a:lstStyle/>
                    <a:p>
                      <a:pPr indent="0" lvl="0" marL="0" rtl="0" algn="l">
                        <a:spcBef>
                          <a:spcPts val="0"/>
                        </a:spcBef>
                        <a:spcAft>
                          <a:spcPts val="0"/>
                        </a:spcAft>
                        <a:buNone/>
                      </a:pPr>
                      <a:r>
                        <a:rPr lang="en-US"/>
                        <a:t>Top 5 Printers By Cluster Currently</a:t>
                      </a:r>
                      <a:endParaRPr/>
                    </a:p>
                  </a:txBody>
                  <a:tcPr marT="91425" marB="91425" marR="91425" marL="91425"/>
                </a:tc>
                <a:tc hMerge="1"/>
                <a:tc hMerge="1"/>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56600">
                <a:tc>
                  <a:txBody>
                    <a:bodyPr/>
                    <a:lstStyle/>
                    <a:p>
                      <a:pPr indent="0" lvl="0" marL="0" rtl="0" algn="l">
                        <a:spcBef>
                          <a:spcPts val="0"/>
                        </a:spcBef>
                        <a:spcAft>
                          <a:spcPts val="0"/>
                        </a:spcAft>
                        <a:buNone/>
                      </a:pPr>
                      <a:r>
                        <a:rPr lang="en-US"/>
                        <a:t>Cluster</a:t>
                      </a:r>
                      <a:endParaRPr/>
                    </a:p>
                  </a:txBody>
                  <a:tcPr marT="91425" marB="91425" marR="91425" marL="91425"/>
                </a:tc>
                <a:tc>
                  <a:txBody>
                    <a:bodyPr/>
                    <a:lstStyle/>
                    <a:p>
                      <a:pPr indent="0" lvl="0" marL="0" rtl="0" algn="l">
                        <a:spcBef>
                          <a:spcPts val="0"/>
                        </a:spcBef>
                        <a:spcAft>
                          <a:spcPts val="0"/>
                        </a:spcAft>
                        <a:buNone/>
                      </a:pPr>
                      <a:r>
                        <a:rPr lang="en-US"/>
                        <a:t>Printer</a:t>
                      </a:r>
                      <a:endParaRPr/>
                    </a:p>
                  </a:txBody>
                  <a:tcPr marT="91425" marB="91425" marR="91425" marL="91425"/>
                </a:tc>
                <a:tc>
                  <a:txBody>
                    <a:bodyPr/>
                    <a:lstStyle/>
                    <a:p>
                      <a:pPr indent="0" lvl="0" marL="0" rtl="0" algn="l">
                        <a:spcBef>
                          <a:spcPts val="0"/>
                        </a:spcBef>
                        <a:spcAft>
                          <a:spcPts val="0"/>
                        </a:spcAft>
                        <a:buNone/>
                      </a:pPr>
                      <a:r>
                        <a:rPr lang="en-US"/>
                        <a:t>Cost</a:t>
                      </a:r>
                      <a:endParaRPr/>
                    </a:p>
                  </a:txBody>
                  <a:tcPr marT="91425" marB="91425" marR="91425" marL="91425"/>
                </a:tc>
                <a:tc>
                  <a:txBody>
                    <a:bodyPr/>
                    <a:lstStyle/>
                    <a:p>
                      <a:pPr indent="0" lvl="0" marL="0" rtl="0" algn="l">
                        <a:spcBef>
                          <a:spcPts val="0"/>
                        </a:spcBef>
                        <a:spcAft>
                          <a:spcPts val="0"/>
                        </a:spcAft>
                        <a:buNone/>
                      </a:pPr>
                      <a:r>
                        <a:rPr lang="en-US"/>
                        <a:t>Count</a:t>
                      </a:r>
                      <a:endParaRPr/>
                    </a:p>
                  </a:txBody>
                  <a:tcPr marT="91425" marB="91425" marR="91425" marL="91425"/>
                </a:tc>
                <a:tc>
                  <a:txBody>
                    <a:bodyPr/>
                    <a:lstStyle/>
                    <a:p>
                      <a:pPr indent="0" lvl="0" marL="0" rtl="0" algn="l">
                        <a:spcBef>
                          <a:spcPts val="0"/>
                        </a:spcBef>
                        <a:spcAft>
                          <a:spcPts val="0"/>
                        </a:spcAft>
                        <a:buNone/>
                      </a:pPr>
                      <a:r>
                        <a:rPr lang="en-US"/>
                        <a:t>Avg Cost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Cluster</a:t>
                      </a:r>
                      <a:endParaRPr/>
                    </a:p>
                  </a:txBody>
                  <a:tcPr marT="91425" marB="91425" marR="91425" marL="91425"/>
                </a:tc>
                <a:tc>
                  <a:txBody>
                    <a:bodyPr/>
                    <a:lstStyle/>
                    <a:p>
                      <a:pPr indent="0" lvl="0" marL="0" rtl="0" algn="l">
                        <a:spcBef>
                          <a:spcPts val="0"/>
                        </a:spcBef>
                        <a:spcAft>
                          <a:spcPts val="0"/>
                        </a:spcAft>
                        <a:buNone/>
                      </a:pPr>
                      <a:r>
                        <a:rPr lang="en-US"/>
                        <a:t>Printer</a:t>
                      </a:r>
                      <a:endParaRPr/>
                    </a:p>
                  </a:txBody>
                  <a:tcPr marT="91425" marB="91425" marR="91425" marL="91425"/>
                </a:tc>
                <a:tc>
                  <a:txBody>
                    <a:bodyPr/>
                    <a:lstStyle/>
                    <a:p>
                      <a:pPr indent="0" lvl="0" marL="0" rtl="0" algn="l">
                        <a:spcBef>
                          <a:spcPts val="0"/>
                        </a:spcBef>
                        <a:spcAft>
                          <a:spcPts val="0"/>
                        </a:spcAft>
                        <a:buNone/>
                      </a:pPr>
                      <a:r>
                        <a:rPr lang="en-US"/>
                        <a:t>Cost</a:t>
                      </a:r>
                      <a:endParaRPr/>
                    </a:p>
                  </a:txBody>
                  <a:tcPr marT="91425" marB="91425" marR="91425" marL="91425"/>
                </a:tc>
                <a:tc>
                  <a:txBody>
                    <a:bodyPr/>
                    <a:lstStyle/>
                    <a:p>
                      <a:pPr indent="0" lvl="0" marL="0" rtl="0" algn="l">
                        <a:spcBef>
                          <a:spcPts val="0"/>
                        </a:spcBef>
                        <a:spcAft>
                          <a:spcPts val="0"/>
                        </a:spcAft>
                        <a:buNone/>
                      </a:pPr>
                      <a:r>
                        <a:rPr lang="en-US"/>
                        <a:t>Count</a:t>
                      </a:r>
                      <a:endParaRPr/>
                    </a:p>
                  </a:txBody>
                  <a:tcPr marT="91425" marB="91425" marR="91425" marL="91425"/>
                </a:tc>
                <a:tc>
                  <a:txBody>
                    <a:bodyPr/>
                    <a:lstStyle/>
                    <a:p>
                      <a:pPr indent="0" lvl="0" marL="0" rtl="0" algn="l">
                        <a:spcBef>
                          <a:spcPts val="0"/>
                        </a:spcBef>
                        <a:spcAft>
                          <a:spcPts val="0"/>
                        </a:spcAft>
                        <a:buNone/>
                      </a:pPr>
                      <a:r>
                        <a:rPr lang="en-US"/>
                        <a:t>Avg Cost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Cluster</a:t>
                      </a:r>
                      <a:endParaRPr/>
                    </a:p>
                  </a:txBody>
                  <a:tcPr marT="91425" marB="91425" marR="91425" marL="91425"/>
                </a:tc>
                <a:tc>
                  <a:txBody>
                    <a:bodyPr/>
                    <a:lstStyle/>
                    <a:p>
                      <a:pPr indent="0" lvl="0" marL="0" rtl="0" algn="l">
                        <a:spcBef>
                          <a:spcPts val="0"/>
                        </a:spcBef>
                        <a:spcAft>
                          <a:spcPts val="0"/>
                        </a:spcAft>
                        <a:buNone/>
                      </a:pPr>
                      <a:r>
                        <a:rPr lang="en-US"/>
                        <a:t>Printer</a:t>
                      </a:r>
                      <a:endParaRPr/>
                    </a:p>
                  </a:txBody>
                  <a:tcPr marT="91425" marB="91425" marR="91425" marL="91425"/>
                </a:tc>
                <a:tc>
                  <a:txBody>
                    <a:bodyPr/>
                    <a:lstStyle/>
                    <a:p>
                      <a:pPr indent="0" lvl="0" marL="0" rtl="0" algn="l">
                        <a:spcBef>
                          <a:spcPts val="0"/>
                        </a:spcBef>
                        <a:spcAft>
                          <a:spcPts val="0"/>
                        </a:spcAft>
                        <a:buNone/>
                      </a:pPr>
                      <a:r>
                        <a:rPr lang="en-US"/>
                        <a:t>Cost</a:t>
                      </a:r>
                      <a:endParaRPr/>
                    </a:p>
                  </a:txBody>
                  <a:tcPr marT="91425" marB="91425" marR="91425" marL="91425"/>
                </a:tc>
                <a:tc>
                  <a:txBody>
                    <a:bodyPr/>
                    <a:lstStyle/>
                    <a:p>
                      <a:pPr indent="0" lvl="0" marL="0" rtl="0" algn="l">
                        <a:spcBef>
                          <a:spcPts val="0"/>
                        </a:spcBef>
                        <a:spcAft>
                          <a:spcPts val="0"/>
                        </a:spcAft>
                        <a:buNone/>
                      </a:pPr>
                      <a:r>
                        <a:rPr lang="en-US"/>
                        <a:t>Count</a:t>
                      </a:r>
                      <a:endParaRPr/>
                    </a:p>
                  </a:txBody>
                  <a:tcPr marT="91425" marB="91425" marR="91425" marL="91425"/>
                </a:tc>
                <a:tc>
                  <a:txBody>
                    <a:bodyPr/>
                    <a:lstStyle/>
                    <a:p>
                      <a:pPr indent="0" lvl="0" marL="0" rtl="0" algn="l">
                        <a:spcBef>
                          <a:spcPts val="0"/>
                        </a:spcBef>
                        <a:spcAft>
                          <a:spcPts val="0"/>
                        </a:spcAft>
                        <a:buNone/>
                      </a:pPr>
                      <a:r>
                        <a:rPr lang="en-US"/>
                        <a:t>Avg Cost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Cluster</a:t>
                      </a:r>
                      <a:endParaRPr/>
                    </a:p>
                  </a:txBody>
                  <a:tcPr marT="91425" marB="91425" marR="91425" marL="91425"/>
                </a:tc>
                <a:tc>
                  <a:txBody>
                    <a:bodyPr/>
                    <a:lstStyle/>
                    <a:p>
                      <a:pPr indent="0" lvl="0" marL="0" rtl="0" algn="l">
                        <a:spcBef>
                          <a:spcPts val="0"/>
                        </a:spcBef>
                        <a:spcAft>
                          <a:spcPts val="0"/>
                        </a:spcAft>
                        <a:buNone/>
                      </a:pPr>
                      <a:r>
                        <a:rPr lang="en-US"/>
                        <a:t>Printer</a:t>
                      </a:r>
                      <a:endParaRPr/>
                    </a:p>
                  </a:txBody>
                  <a:tcPr marT="91425" marB="91425" marR="91425" marL="91425"/>
                </a:tc>
                <a:tc>
                  <a:txBody>
                    <a:bodyPr/>
                    <a:lstStyle/>
                    <a:p>
                      <a:pPr indent="0" lvl="0" marL="0" rtl="0" algn="l">
                        <a:spcBef>
                          <a:spcPts val="0"/>
                        </a:spcBef>
                        <a:spcAft>
                          <a:spcPts val="0"/>
                        </a:spcAft>
                        <a:buNone/>
                      </a:pPr>
                      <a:r>
                        <a:rPr lang="en-US"/>
                        <a:t>Cost</a:t>
                      </a:r>
                      <a:endParaRPr/>
                    </a:p>
                  </a:txBody>
                  <a:tcPr marT="91425" marB="91425" marR="91425" marL="91425"/>
                </a:tc>
                <a:tc>
                  <a:txBody>
                    <a:bodyPr/>
                    <a:lstStyle/>
                    <a:p>
                      <a:pPr indent="0" lvl="0" marL="0" rtl="0" algn="l">
                        <a:spcBef>
                          <a:spcPts val="0"/>
                        </a:spcBef>
                        <a:spcAft>
                          <a:spcPts val="0"/>
                        </a:spcAft>
                        <a:buNone/>
                      </a:pPr>
                      <a:r>
                        <a:rPr lang="en-US"/>
                        <a:t>Count</a:t>
                      </a:r>
                      <a:endParaRPr/>
                    </a:p>
                  </a:txBody>
                  <a:tcPr marT="91425" marB="91425" marR="91425" marL="91425"/>
                </a:tc>
                <a:tc>
                  <a:txBody>
                    <a:bodyPr/>
                    <a:lstStyle/>
                    <a:p>
                      <a:pPr indent="0" lvl="0" marL="0" rtl="0" algn="l">
                        <a:spcBef>
                          <a:spcPts val="0"/>
                        </a:spcBef>
                        <a:spcAft>
                          <a:spcPts val="0"/>
                        </a:spcAft>
                        <a:buNone/>
                      </a:pPr>
                      <a:r>
                        <a:rPr lang="en-US"/>
                        <a:t>Avg Cost</a:t>
                      </a:r>
                      <a:endParaRPr/>
                    </a:p>
                  </a:txBody>
                  <a:tcPr marT="91425" marB="91425" marR="91425" marL="91425"/>
                </a:tc>
              </a:tr>
              <a:tr h="1410325">
                <a:tc>
                  <a:txBody>
                    <a:bodyPr/>
                    <a:lstStyle/>
                    <a:p>
                      <a:pPr indent="0" lvl="0" marL="0" rtl="0" algn="r">
                        <a:lnSpc>
                          <a:spcPct val="115000"/>
                        </a:lnSpc>
                        <a:spcBef>
                          <a:spcPts val="0"/>
                        </a:spcBef>
                        <a:spcAft>
                          <a:spcPts val="0"/>
                        </a:spcAft>
                        <a:buNone/>
                      </a:pPr>
                      <a:r>
                        <a:rPr lang="en-US"/>
                        <a:t>0</a:t>
                      </a:r>
                      <a:endParaRPr/>
                    </a:p>
                  </a:txBody>
                  <a:tcPr marT="91425" marB="91425" marR="91425" marL="91425"/>
                </a:tc>
                <a:tc>
                  <a:txBody>
                    <a:bodyPr/>
                    <a:lstStyle/>
                    <a:p>
                      <a:pPr indent="0" lvl="0" marL="0" rtl="0" algn="l">
                        <a:spcBef>
                          <a:spcPts val="0"/>
                        </a:spcBef>
                        <a:spcAft>
                          <a:spcPts val="0"/>
                        </a:spcAft>
                        <a:buNone/>
                      </a:pPr>
                      <a:r>
                        <a:rPr lang="en-US"/>
                        <a:t>HP ENVY 5055 All-in-One Printer</a:t>
                      </a:r>
                      <a:endParaRPr/>
                    </a:p>
                  </a:txBody>
                  <a:tcPr marT="91425" marB="91425" marR="91425" marL="91425"/>
                </a:tc>
                <a:tc>
                  <a:txBody>
                    <a:bodyPr/>
                    <a:lstStyle/>
                    <a:p>
                      <a:pPr indent="0" lvl="0" marL="0" rtl="0" algn="l">
                        <a:spcBef>
                          <a:spcPts val="0"/>
                        </a:spcBef>
                        <a:spcAft>
                          <a:spcPts val="0"/>
                        </a:spcAft>
                        <a:buNone/>
                      </a:pPr>
                      <a:r>
                        <a:rPr lang="en-US"/>
                        <a:t>      	9,155,076</a:t>
                      </a:r>
                      <a:endParaRPr/>
                    </a:p>
                  </a:txBody>
                  <a:tcPr marT="91425" marB="91425" marR="91425" marL="91425"/>
                </a:tc>
                <a:tc>
                  <a:txBody>
                    <a:bodyPr/>
                    <a:lstStyle/>
                    <a:p>
                      <a:pPr indent="0" lvl="0" marL="0" rtl="0" algn="l">
                        <a:spcBef>
                          <a:spcPts val="0"/>
                        </a:spcBef>
                        <a:spcAft>
                          <a:spcPts val="0"/>
                        </a:spcAft>
                        <a:buNone/>
                      </a:pPr>
                      <a:r>
                        <a:rPr lang="en-US"/>
                        <a:t>        	76,650</a:t>
                      </a:r>
                      <a:endParaRPr/>
                    </a:p>
                  </a:txBody>
                  <a:tcPr marT="91425" marB="91425" marR="91425" marL="91425"/>
                </a:tc>
                <a:tc>
                  <a:txBody>
                    <a:bodyPr/>
                    <a:lstStyle/>
                    <a:p>
                      <a:pPr indent="0" lvl="0" marL="0" rtl="0" algn="l">
                        <a:spcBef>
                          <a:spcPts val="0"/>
                        </a:spcBef>
                        <a:spcAft>
                          <a:spcPts val="0"/>
                        </a:spcAft>
                        <a:buNone/>
                      </a:pPr>
                      <a:r>
                        <a:rPr lang="en-US"/>
                        <a:t>             	119</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HP OfficeJet Pro 9015 All-in-One Printer</a:t>
                      </a:r>
                      <a:endParaRPr/>
                    </a:p>
                  </a:txBody>
                  <a:tcPr marT="91425" marB="91425" marR="91425" marL="91425"/>
                </a:tc>
                <a:tc>
                  <a:txBody>
                    <a:bodyPr/>
                    <a:lstStyle/>
                    <a:p>
                      <a:pPr indent="0" lvl="0" marL="0" rtl="0" algn="l">
                        <a:spcBef>
                          <a:spcPts val="0"/>
                        </a:spcBef>
                        <a:spcAft>
                          <a:spcPts val="0"/>
                        </a:spcAft>
                        <a:buNone/>
                      </a:pPr>
                      <a:r>
                        <a:rPr lang="en-US"/>
                        <a:t>    	2,505,114</a:t>
                      </a:r>
                      <a:endParaRPr/>
                    </a:p>
                  </a:txBody>
                  <a:tcPr marT="91425" marB="91425" marR="91425" marL="91425"/>
                </a:tc>
                <a:tc>
                  <a:txBody>
                    <a:bodyPr/>
                    <a:lstStyle/>
                    <a:p>
                      <a:pPr indent="0" lvl="0" marL="0" rtl="0" algn="l">
                        <a:spcBef>
                          <a:spcPts val="0"/>
                        </a:spcBef>
                        <a:spcAft>
                          <a:spcPts val="0"/>
                        </a:spcAft>
                        <a:buNone/>
                      </a:pPr>
                      <a:r>
                        <a:rPr lang="en-US"/>
                        <a:t>        	10,729</a:t>
                      </a:r>
                      <a:endParaRPr/>
                    </a:p>
                  </a:txBody>
                  <a:tcPr marT="91425" marB="91425" marR="91425" marL="91425"/>
                </a:tc>
                <a:tc>
                  <a:txBody>
                    <a:bodyPr/>
                    <a:lstStyle/>
                    <a:p>
                      <a:pPr indent="0" lvl="0" marL="0" rtl="0" algn="l">
                        <a:spcBef>
                          <a:spcPts val="0"/>
                        </a:spcBef>
                        <a:spcAft>
                          <a:spcPts val="0"/>
                        </a:spcAft>
                        <a:buNone/>
                      </a:pPr>
                      <a:r>
                        <a:rPr lang="en-US"/>
                        <a:t>             	233</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HP Officejet Pro 8610 e-All-in-One Printer</a:t>
                      </a:r>
                      <a:endParaRPr/>
                    </a:p>
                  </a:txBody>
                  <a:tcPr marT="91425" marB="91425" marR="91425" marL="91425"/>
                </a:tc>
                <a:tc>
                  <a:txBody>
                    <a:bodyPr/>
                    <a:lstStyle/>
                    <a:p>
                      <a:pPr indent="0" lvl="0" marL="0" rtl="0" algn="l">
                        <a:spcBef>
                          <a:spcPts val="0"/>
                        </a:spcBef>
                        <a:spcAft>
                          <a:spcPts val="0"/>
                        </a:spcAft>
                        <a:buNone/>
                      </a:pPr>
                      <a:r>
                        <a:rPr lang="en-US"/>
                        <a:t>                            3,616,803</a:t>
                      </a:r>
                      <a:endParaRPr/>
                    </a:p>
                  </a:txBody>
                  <a:tcPr marT="91425" marB="91425" marR="91425" marL="91425"/>
                </a:tc>
                <a:tc>
                  <a:txBody>
                    <a:bodyPr/>
                    <a:lstStyle/>
                    <a:p>
                      <a:pPr indent="0" lvl="0" marL="0" rtl="0" algn="l">
                        <a:spcBef>
                          <a:spcPts val="0"/>
                        </a:spcBef>
                        <a:spcAft>
                          <a:spcPts val="0"/>
                        </a:spcAft>
                        <a:buNone/>
                      </a:pPr>
                      <a:r>
                        <a:rPr lang="en-US"/>
                        <a:t>    	14,588</a:t>
                      </a:r>
                      <a:endParaRPr/>
                    </a:p>
                  </a:txBody>
                  <a:tcPr marT="91425" marB="91425" marR="91425" marL="91425"/>
                </a:tc>
                <a:tc>
                  <a:txBody>
                    <a:bodyPr/>
                    <a:lstStyle/>
                    <a:p>
                      <a:pPr indent="0" lvl="0" marL="0" rtl="0" algn="l">
                        <a:spcBef>
                          <a:spcPts val="0"/>
                        </a:spcBef>
                        <a:spcAft>
                          <a:spcPts val="0"/>
                        </a:spcAft>
                        <a:buNone/>
                      </a:pPr>
                      <a:r>
                        <a:rPr lang="en-US"/>
                        <a:t>      	248</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3</a:t>
                      </a:r>
                      <a:endParaRPr/>
                    </a:p>
                  </a:txBody>
                  <a:tcPr marT="91425" marB="91425" marR="91425" marL="91425"/>
                </a:tc>
                <a:tc>
                  <a:txBody>
                    <a:bodyPr/>
                    <a:lstStyle/>
                    <a:p>
                      <a:pPr indent="0" lvl="0" marL="0" rtl="0" algn="l">
                        <a:spcBef>
                          <a:spcPts val="0"/>
                        </a:spcBef>
                        <a:spcAft>
                          <a:spcPts val="0"/>
                        </a:spcAft>
                        <a:buNone/>
                      </a:pPr>
                      <a:r>
                        <a:rPr lang="en-US"/>
                        <a:t>HP ENVY 6055 All-In-One Printer</a:t>
                      </a:r>
                      <a:endParaRPr/>
                    </a:p>
                  </a:txBody>
                  <a:tcPr marT="91425" marB="91425" marR="91425" marL="91425"/>
                </a:tc>
                <a:tc>
                  <a:txBody>
                    <a:bodyPr/>
                    <a:lstStyle/>
                    <a:p>
                      <a:pPr indent="0" lvl="0" marL="0" rtl="0" algn="l">
                        <a:spcBef>
                          <a:spcPts val="0"/>
                        </a:spcBef>
                        <a:spcAft>
                          <a:spcPts val="0"/>
                        </a:spcAft>
                        <a:buNone/>
                      </a:pPr>
                      <a:r>
                        <a:rPr lang="en-US"/>
                        <a:t>    	4,129,867</a:t>
                      </a:r>
                      <a:endParaRPr/>
                    </a:p>
                  </a:txBody>
                  <a:tcPr marT="91425" marB="91425" marR="91425" marL="91425"/>
                </a:tc>
                <a:tc>
                  <a:txBody>
                    <a:bodyPr/>
                    <a:lstStyle/>
                    <a:p>
                      <a:pPr indent="0" lvl="0" marL="0" rtl="0" algn="l">
                        <a:spcBef>
                          <a:spcPts val="0"/>
                        </a:spcBef>
                        <a:spcAft>
                          <a:spcPts val="0"/>
                        </a:spcAft>
                        <a:buNone/>
                      </a:pPr>
                      <a:r>
                        <a:rPr lang="en-US"/>
                        <a:t>    	31,351</a:t>
                      </a:r>
                      <a:endParaRPr/>
                    </a:p>
                  </a:txBody>
                  <a:tcPr marT="91425" marB="91425" marR="91425" marL="91425"/>
                </a:tc>
                <a:tc>
                  <a:txBody>
                    <a:bodyPr/>
                    <a:lstStyle/>
                    <a:p>
                      <a:pPr indent="0" lvl="0" marL="0" rtl="0" algn="l">
                        <a:spcBef>
                          <a:spcPts val="0"/>
                        </a:spcBef>
                        <a:spcAft>
                          <a:spcPts val="0"/>
                        </a:spcAft>
                        <a:buNone/>
                      </a:pPr>
                      <a:r>
                        <a:rPr lang="en-US"/>
                        <a:t>      	132</a:t>
                      </a:r>
                      <a:endParaRPr/>
                    </a:p>
                  </a:txBody>
                  <a:tcPr marT="91425" marB="91425" marR="91425" marL="91425"/>
                </a:tc>
              </a:tr>
              <a:tr h="1410325">
                <a:tc>
                  <a:txBody>
                    <a:bodyPr/>
                    <a:lstStyle/>
                    <a:p>
                      <a:pPr indent="0" lvl="0" marL="0" rtl="0" algn="r">
                        <a:lnSpc>
                          <a:spcPct val="115000"/>
                        </a:lnSpc>
                        <a:spcBef>
                          <a:spcPts val="0"/>
                        </a:spcBef>
                        <a:spcAft>
                          <a:spcPts val="0"/>
                        </a:spcAft>
                        <a:buNone/>
                      </a:pPr>
                      <a:r>
                        <a:rPr lang="en-US"/>
                        <a:t>0</a:t>
                      </a:r>
                      <a:endParaRPr/>
                    </a:p>
                  </a:txBody>
                  <a:tcPr marT="91425" marB="91425" marR="91425" marL="91425"/>
                </a:tc>
                <a:tc>
                  <a:txBody>
                    <a:bodyPr/>
                    <a:lstStyle/>
                    <a:p>
                      <a:pPr indent="0" lvl="0" marL="0" rtl="0" algn="l">
                        <a:spcBef>
                          <a:spcPts val="0"/>
                        </a:spcBef>
                        <a:spcAft>
                          <a:spcPts val="0"/>
                        </a:spcAft>
                        <a:buNone/>
                      </a:pPr>
                      <a:r>
                        <a:rPr lang="en-US"/>
                        <a:t>HP OfficeJet Pro 8025 All-in-One Printer</a:t>
                      </a:r>
                      <a:endParaRPr/>
                    </a:p>
                  </a:txBody>
                  <a:tcPr marT="91425" marB="91425" marR="91425" marL="91425"/>
                </a:tc>
                <a:tc>
                  <a:txBody>
                    <a:bodyPr/>
                    <a:lstStyle/>
                    <a:p>
                      <a:pPr indent="0" lvl="0" marL="0" rtl="0" algn="l">
                        <a:spcBef>
                          <a:spcPts val="0"/>
                        </a:spcBef>
                        <a:spcAft>
                          <a:spcPts val="0"/>
                        </a:spcAft>
                        <a:buNone/>
                      </a:pPr>
                      <a:r>
                        <a:rPr lang="en-US"/>
                        <a:t>    	11,255,063</a:t>
                      </a:r>
                      <a:endParaRPr/>
                    </a:p>
                  </a:txBody>
                  <a:tcPr marT="91425" marB="91425" marR="91425" marL="91425"/>
                </a:tc>
                <a:tc>
                  <a:txBody>
                    <a:bodyPr/>
                    <a:lstStyle/>
                    <a:p>
                      <a:pPr indent="0" lvl="0" marL="0" rtl="0" algn="l">
                        <a:spcBef>
                          <a:spcPts val="0"/>
                        </a:spcBef>
                        <a:spcAft>
                          <a:spcPts val="0"/>
                        </a:spcAft>
                        <a:buNone/>
                      </a:pPr>
                      <a:r>
                        <a:rPr lang="en-US"/>
                        <a:t>        	65,965</a:t>
                      </a:r>
                      <a:endParaRPr/>
                    </a:p>
                  </a:txBody>
                  <a:tcPr marT="91425" marB="91425" marR="91425" marL="91425"/>
                </a:tc>
                <a:tc>
                  <a:txBody>
                    <a:bodyPr/>
                    <a:lstStyle/>
                    <a:p>
                      <a:pPr indent="0" lvl="0" marL="0" rtl="0" algn="l">
                        <a:spcBef>
                          <a:spcPts val="0"/>
                        </a:spcBef>
                        <a:spcAft>
                          <a:spcPts val="0"/>
                        </a:spcAft>
                        <a:buNone/>
                      </a:pPr>
                      <a:r>
                        <a:rPr lang="en-US"/>
                        <a:t>             	171</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HP OfficeJet Pro 9025 All-in-One Printer</a:t>
                      </a:r>
                      <a:endParaRPr/>
                    </a:p>
                  </a:txBody>
                  <a:tcPr marT="91425" marB="91425" marR="91425" marL="91425"/>
                </a:tc>
                <a:tc>
                  <a:txBody>
                    <a:bodyPr/>
                    <a:lstStyle/>
                    <a:p>
                      <a:pPr indent="0" lvl="0" marL="0" rtl="0" algn="l">
                        <a:spcBef>
                          <a:spcPts val="0"/>
                        </a:spcBef>
                        <a:spcAft>
                          <a:spcPts val="0"/>
                        </a:spcAft>
                        <a:buNone/>
                      </a:pPr>
                      <a:r>
                        <a:rPr lang="en-US"/>
                        <a:t>    	3,040,137</a:t>
                      </a:r>
                      <a:endParaRPr/>
                    </a:p>
                  </a:txBody>
                  <a:tcPr marT="91425" marB="91425" marR="91425" marL="91425"/>
                </a:tc>
                <a:tc>
                  <a:txBody>
                    <a:bodyPr/>
                    <a:lstStyle/>
                    <a:p>
                      <a:pPr indent="0" lvl="0" marL="0" rtl="0" algn="l">
                        <a:spcBef>
                          <a:spcPts val="0"/>
                        </a:spcBef>
                        <a:spcAft>
                          <a:spcPts val="0"/>
                        </a:spcAft>
                        <a:buNone/>
                      </a:pPr>
                      <a:r>
                        <a:rPr lang="en-US"/>
                        <a:t>          	8,928</a:t>
                      </a:r>
                      <a:endParaRPr/>
                    </a:p>
                  </a:txBody>
                  <a:tcPr marT="91425" marB="91425" marR="91425" marL="91425"/>
                </a:tc>
                <a:tc>
                  <a:txBody>
                    <a:bodyPr/>
                    <a:lstStyle/>
                    <a:p>
                      <a:pPr indent="0" lvl="0" marL="0" rtl="0" algn="l">
                        <a:spcBef>
                          <a:spcPts val="0"/>
                        </a:spcBef>
                        <a:spcAft>
                          <a:spcPts val="0"/>
                        </a:spcAft>
                        <a:buNone/>
                      </a:pPr>
                      <a:r>
                        <a:rPr lang="en-US"/>
                        <a:t>             	341</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HP ENVY 7640 e-All-in-One Printer</a:t>
                      </a:r>
                      <a:endParaRPr/>
                    </a:p>
                  </a:txBody>
                  <a:tcPr marT="91425" marB="91425" marR="91425" marL="91425"/>
                </a:tc>
                <a:tc>
                  <a:txBody>
                    <a:bodyPr/>
                    <a:lstStyle/>
                    <a:p>
                      <a:pPr indent="0" lvl="0" marL="0" rtl="0" algn="l">
                        <a:spcBef>
                          <a:spcPts val="0"/>
                        </a:spcBef>
                        <a:spcAft>
                          <a:spcPts val="0"/>
                        </a:spcAft>
                        <a:buNone/>
                      </a:pPr>
                      <a:r>
                        <a:rPr lang="en-US"/>
                        <a:t>                            3,510,420</a:t>
                      </a:r>
                      <a:endParaRPr/>
                    </a:p>
                  </a:txBody>
                  <a:tcPr marT="91425" marB="91425" marR="91425" marL="91425"/>
                </a:tc>
                <a:tc>
                  <a:txBody>
                    <a:bodyPr/>
                    <a:lstStyle/>
                    <a:p>
                      <a:pPr indent="0" lvl="0" marL="0" rtl="0" algn="l">
                        <a:spcBef>
                          <a:spcPts val="0"/>
                        </a:spcBef>
                        <a:spcAft>
                          <a:spcPts val="0"/>
                        </a:spcAft>
                        <a:buNone/>
                      </a:pPr>
                      <a:r>
                        <a:rPr lang="en-US"/>
                        <a:t>    	14,272</a:t>
                      </a:r>
                      <a:endParaRPr/>
                    </a:p>
                  </a:txBody>
                  <a:tcPr marT="91425" marB="91425" marR="91425" marL="91425"/>
                </a:tc>
                <a:tc>
                  <a:txBody>
                    <a:bodyPr/>
                    <a:lstStyle/>
                    <a:p>
                      <a:pPr indent="0" lvl="0" marL="0" rtl="0" algn="l">
                        <a:spcBef>
                          <a:spcPts val="0"/>
                        </a:spcBef>
                        <a:spcAft>
                          <a:spcPts val="0"/>
                        </a:spcAft>
                        <a:buNone/>
                      </a:pPr>
                      <a:r>
                        <a:rPr lang="en-US"/>
                        <a:t>      	246</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3</a:t>
                      </a:r>
                      <a:endParaRPr/>
                    </a:p>
                  </a:txBody>
                  <a:tcPr marT="91425" marB="91425" marR="91425" marL="91425"/>
                </a:tc>
                <a:tc>
                  <a:txBody>
                    <a:bodyPr/>
                    <a:lstStyle/>
                    <a:p>
                      <a:pPr indent="0" lvl="0" marL="0" rtl="0" algn="l">
                        <a:spcBef>
                          <a:spcPts val="0"/>
                        </a:spcBef>
                        <a:spcAft>
                          <a:spcPts val="0"/>
                        </a:spcAft>
                        <a:buNone/>
                      </a:pPr>
                      <a:r>
                        <a:rPr lang="en-US"/>
                        <a:t>HP OfficeJet Pro 9015 All-in-One Printer</a:t>
                      </a:r>
                      <a:endParaRPr/>
                    </a:p>
                  </a:txBody>
                  <a:tcPr marT="91425" marB="91425" marR="91425" marL="91425"/>
                </a:tc>
                <a:tc>
                  <a:txBody>
                    <a:bodyPr/>
                    <a:lstStyle/>
                    <a:p>
                      <a:pPr indent="0" lvl="0" marL="0" rtl="0" algn="l">
                        <a:spcBef>
                          <a:spcPts val="0"/>
                        </a:spcBef>
                        <a:spcAft>
                          <a:spcPts val="0"/>
                        </a:spcAft>
                        <a:buNone/>
                      </a:pPr>
                      <a:r>
                        <a:rPr lang="en-US"/>
                        <a:t>    	6,986,169</a:t>
                      </a:r>
                      <a:endParaRPr/>
                    </a:p>
                  </a:txBody>
                  <a:tcPr marT="91425" marB="91425" marR="91425" marL="91425"/>
                </a:tc>
                <a:tc>
                  <a:txBody>
                    <a:bodyPr/>
                    <a:lstStyle/>
                    <a:p>
                      <a:pPr indent="0" lvl="0" marL="0" rtl="0" algn="l">
                        <a:spcBef>
                          <a:spcPts val="0"/>
                        </a:spcBef>
                        <a:spcAft>
                          <a:spcPts val="0"/>
                        </a:spcAft>
                        <a:buNone/>
                      </a:pPr>
                      <a:r>
                        <a:rPr lang="en-US"/>
                        <a:t>    	29,920</a:t>
                      </a:r>
                      <a:endParaRPr/>
                    </a:p>
                  </a:txBody>
                  <a:tcPr marT="91425" marB="91425" marR="91425" marL="91425"/>
                </a:tc>
                <a:tc>
                  <a:txBody>
                    <a:bodyPr/>
                    <a:lstStyle/>
                    <a:p>
                      <a:pPr indent="0" lvl="0" marL="0" rtl="0" algn="l">
                        <a:spcBef>
                          <a:spcPts val="0"/>
                        </a:spcBef>
                        <a:spcAft>
                          <a:spcPts val="0"/>
                        </a:spcAft>
                        <a:buNone/>
                      </a:pPr>
                      <a:r>
                        <a:rPr lang="en-US"/>
                        <a:t>      	233</a:t>
                      </a:r>
                      <a:endParaRPr/>
                    </a:p>
                  </a:txBody>
                  <a:tcPr marT="91425" marB="91425" marR="91425" marL="91425"/>
                </a:tc>
              </a:tr>
              <a:tr h="1410325">
                <a:tc>
                  <a:txBody>
                    <a:bodyPr/>
                    <a:lstStyle/>
                    <a:p>
                      <a:pPr indent="0" lvl="0" marL="0" rtl="0" algn="r">
                        <a:lnSpc>
                          <a:spcPct val="115000"/>
                        </a:lnSpc>
                        <a:spcBef>
                          <a:spcPts val="0"/>
                        </a:spcBef>
                        <a:spcAft>
                          <a:spcPts val="0"/>
                        </a:spcAft>
                        <a:buNone/>
                      </a:pPr>
                      <a:r>
                        <a:rPr lang="en-US"/>
                        <a:t>0</a:t>
                      </a:r>
                      <a:endParaRPr/>
                    </a:p>
                  </a:txBody>
                  <a:tcPr marT="91425" marB="91425" marR="91425" marL="91425"/>
                </a:tc>
                <a:tc>
                  <a:txBody>
                    <a:bodyPr/>
                    <a:lstStyle/>
                    <a:p>
                      <a:pPr indent="0" lvl="0" marL="0" rtl="0" algn="l">
                        <a:spcBef>
                          <a:spcPts val="0"/>
                        </a:spcBef>
                        <a:spcAft>
                          <a:spcPts val="0"/>
                        </a:spcAft>
                        <a:buNone/>
                      </a:pPr>
                      <a:r>
                        <a:rPr lang="en-US"/>
                        <a:t>HP ENVY Photo 7855 All-in-One Printer</a:t>
                      </a:r>
                      <a:endParaRPr/>
                    </a:p>
                  </a:txBody>
                  <a:tcPr marT="91425" marB="91425" marR="91425" marL="91425"/>
                </a:tc>
                <a:tc>
                  <a:txBody>
                    <a:bodyPr/>
                    <a:lstStyle/>
                    <a:p>
                      <a:pPr indent="0" lvl="0" marL="0" rtl="0" algn="l">
                        <a:spcBef>
                          <a:spcPts val="0"/>
                        </a:spcBef>
                        <a:spcAft>
                          <a:spcPts val="0"/>
                        </a:spcAft>
                        <a:buNone/>
                      </a:pPr>
                      <a:r>
                        <a:rPr lang="en-US"/>
                        <a:t>      	7,099,933</a:t>
                      </a:r>
                      <a:endParaRPr/>
                    </a:p>
                  </a:txBody>
                  <a:tcPr marT="91425" marB="91425" marR="91425" marL="91425"/>
                </a:tc>
                <a:tc>
                  <a:txBody>
                    <a:bodyPr/>
                    <a:lstStyle/>
                    <a:p>
                      <a:pPr indent="0" lvl="0" marL="0" rtl="0" algn="l">
                        <a:spcBef>
                          <a:spcPts val="0"/>
                        </a:spcBef>
                        <a:spcAft>
                          <a:spcPts val="0"/>
                        </a:spcAft>
                        <a:buNone/>
                      </a:pPr>
                      <a:r>
                        <a:rPr lang="en-US"/>
                        <a:t>        	64,982</a:t>
                      </a:r>
                      <a:endParaRPr/>
                    </a:p>
                  </a:txBody>
                  <a:tcPr marT="91425" marB="91425" marR="91425" marL="91425"/>
                </a:tc>
                <a:tc>
                  <a:txBody>
                    <a:bodyPr/>
                    <a:lstStyle/>
                    <a:p>
                      <a:pPr indent="0" lvl="0" marL="0" rtl="0" algn="l">
                        <a:spcBef>
                          <a:spcPts val="0"/>
                        </a:spcBef>
                        <a:spcAft>
                          <a:spcPts val="0"/>
                        </a:spcAft>
                        <a:buNone/>
                      </a:pPr>
                      <a:r>
                        <a:rPr lang="en-US"/>
                        <a:t>             	109</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HP OfficeJet Pro 8710 All-in-One Printer</a:t>
                      </a:r>
                      <a:endParaRPr/>
                    </a:p>
                  </a:txBody>
                  <a:tcPr marT="91425" marB="91425" marR="91425" marL="91425"/>
                </a:tc>
                <a:tc>
                  <a:txBody>
                    <a:bodyPr/>
                    <a:lstStyle/>
                    <a:p>
                      <a:pPr indent="0" lvl="0" marL="0" rtl="0" algn="l">
                        <a:spcBef>
                          <a:spcPts val="0"/>
                        </a:spcBef>
                        <a:spcAft>
                          <a:spcPts val="0"/>
                        </a:spcAft>
                        <a:buNone/>
                      </a:pPr>
                      <a:r>
                        <a:rPr lang="en-US"/>
                        <a:t>    	1,910,505</a:t>
                      </a:r>
                      <a:endParaRPr/>
                    </a:p>
                  </a:txBody>
                  <a:tcPr marT="91425" marB="91425" marR="91425" marL="91425"/>
                </a:tc>
                <a:tc>
                  <a:txBody>
                    <a:bodyPr/>
                    <a:lstStyle/>
                    <a:p>
                      <a:pPr indent="0" lvl="0" marL="0" rtl="0" algn="l">
                        <a:spcBef>
                          <a:spcPts val="0"/>
                        </a:spcBef>
                        <a:spcAft>
                          <a:spcPts val="0"/>
                        </a:spcAft>
                        <a:buNone/>
                      </a:pPr>
                      <a:r>
                        <a:rPr lang="en-US"/>
                        <a:t>          	8,306</a:t>
                      </a:r>
                      <a:endParaRPr/>
                    </a:p>
                  </a:txBody>
                  <a:tcPr marT="91425" marB="91425" marR="91425" marL="91425"/>
                </a:tc>
                <a:tc>
                  <a:txBody>
                    <a:bodyPr/>
                    <a:lstStyle/>
                    <a:p>
                      <a:pPr indent="0" lvl="0" marL="0" rtl="0" algn="l">
                        <a:spcBef>
                          <a:spcPts val="0"/>
                        </a:spcBef>
                        <a:spcAft>
                          <a:spcPts val="0"/>
                        </a:spcAft>
                        <a:buNone/>
                      </a:pPr>
                      <a:r>
                        <a:rPr lang="en-US"/>
                        <a:t>             	230</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HP OfficeJet Pro 8710 All-in-One Printer</a:t>
                      </a:r>
                      <a:endParaRPr/>
                    </a:p>
                  </a:txBody>
                  <a:tcPr marT="91425" marB="91425" marR="91425" marL="91425"/>
                </a:tc>
                <a:tc>
                  <a:txBody>
                    <a:bodyPr/>
                    <a:lstStyle/>
                    <a:p>
                      <a:pPr indent="0" lvl="0" marL="0" rtl="0" algn="l">
                        <a:spcBef>
                          <a:spcPts val="0"/>
                        </a:spcBef>
                        <a:spcAft>
                          <a:spcPts val="0"/>
                        </a:spcAft>
                        <a:buNone/>
                      </a:pPr>
                      <a:r>
                        <a:rPr lang="en-US"/>
                        <a:t>                            2,968,287</a:t>
                      </a:r>
                      <a:endParaRPr/>
                    </a:p>
                  </a:txBody>
                  <a:tcPr marT="91425" marB="91425" marR="91425" marL="91425"/>
                </a:tc>
                <a:tc>
                  <a:txBody>
                    <a:bodyPr/>
                    <a:lstStyle/>
                    <a:p>
                      <a:pPr indent="0" lvl="0" marL="0" rtl="0" algn="l">
                        <a:spcBef>
                          <a:spcPts val="0"/>
                        </a:spcBef>
                        <a:spcAft>
                          <a:spcPts val="0"/>
                        </a:spcAft>
                        <a:buNone/>
                      </a:pPr>
                      <a:r>
                        <a:rPr lang="en-US"/>
                        <a:t>    	12,904</a:t>
                      </a:r>
                      <a:endParaRPr/>
                    </a:p>
                  </a:txBody>
                  <a:tcPr marT="91425" marB="91425" marR="91425" marL="91425"/>
                </a:tc>
                <a:tc>
                  <a:txBody>
                    <a:bodyPr/>
                    <a:lstStyle/>
                    <a:p>
                      <a:pPr indent="0" lvl="0" marL="0" rtl="0" algn="l">
                        <a:spcBef>
                          <a:spcPts val="0"/>
                        </a:spcBef>
                        <a:spcAft>
                          <a:spcPts val="0"/>
                        </a:spcAft>
                        <a:buNone/>
                      </a:pPr>
                      <a:r>
                        <a:rPr lang="en-US"/>
                        <a:t>      	230</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3</a:t>
                      </a:r>
                      <a:endParaRPr/>
                    </a:p>
                  </a:txBody>
                  <a:tcPr marT="91425" marB="91425" marR="91425" marL="91425"/>
                </a:tc>
                <a:tc>
                  <a:txBody>
                    <a:bodyPr/>
                    <a:lstStyle/>
                    <a:p>
                      <a:pPr indent="0" lvl="0" marL="0" rtl="0" algn="l">
                        <a:spcBef>
                          <a:spcPts val="0"/>
                        </a:spcBef>
                        <a:spcAft>
                          <a:spcPts val="0"/>
                        </a:spcAft>
                        <a:buNone/>
                      </a:pPr>
                      <a:r>
                        <a:rPr lang="en-US"/>
                        <a:t>HP OfficeJet Pro 9018 All-in-One Printer</a:t>
                      </a:r>
                      <a:endParaRPr/>
                    </a:p>
                  </a:txBody>
                  <a:tcPr marT="91425" marB="91425" marR="91425" marL="91425"/>
                </a:tc>
                <a:tc>
                  <a:txBody>
                    <a:bodyPr/>
                    <a:lstStyle/>
                    <a:p>
                      <a:pPr indent="0" lvl="0" marL="0" rtl="0" algn="l">
                        <a:spcBef>
                          <a:spcPts val="0"/>
                        </a:spcBef>
                        <a:spcAft>
                          <a:spcPts val="0"/>
                        </a:spcAft>
                        <a:buNone/>
                      </a:pPr>
                      <a:r>
                        <a:rPr lang="en-US"/>
                        <a:t>    	6,061,824</a:t>
                      </a:r>
                      <a:endParaRPr/>
                    </a:p>
                  </a:txBody>
                  <a:tcPr marT="91425" marB="91425" marR="91425" marL="91425"/>
                </a:tc>
                <a:tc>
                  <a:txBody>
                    <a:bodyPr/>
                    <a:lstStyle/>
                    <a:p>
                      <a:pPr indent="0" lvl="0" marL="0" rtl="0" algn="l">
                        <a:spcBef>
                          <a:spcPts val="0"/>
                        </a:spcBef>
                        <a:spcAft>
                          <a:spcPts val="0"/>
                        </a:spcAft>
                        <a:buNone/>
                      </a:pPr>
                      <a:r>
                        <a:rPr lang="en-US"/>
                        <a:t>    	23,679</a:t>
                      </a:r>
                      <a:endParaRPr/>
                    </a:p>
                  </a:txBody>
                  <a:tcPr marT="91425" marB="91425" marR="91425" marL="91425"/>
                </a:tc>
                <a:tc>
                  <a:txBody>
                    <a:bodyPr/>
                    <a:lstStyle/>
                    <a:p>
                      <a:pPr indent="0" lvl="0" marL="0" rtl="0" algn="l">
                        <a:spcBef>
                          <a:spcPts val="0"/>
                        </a:spcBef>
                        <a:spcAft>
                          <a:spcPts val="0"/>
                        </a:spcAft>
                        <a:buNone/>
                      </a:pPr>
                      <a:r>
                        <a:rPr lang="en-US"/>
                        <a:t>      	256</a:t>
                      </a:r>
                      <a:endParaRPr/>
                    </a:p>
                  </a:txBody>
                  <a:tcPr marT="91425" marB="91425" marR="91425" marL="91425"/>
                </a:tc>
              </a:tr>
              <a:tr h="1410325">
                <a:tc>
                  <a:txBody>
                    <a:bodyPr/>
                    <a:lstStyle/>
                    <a:p>
                      <a:pPr indent="0" lvl="0" marL="0" rtl="0" algn="r">
                        <a:lnSpc>
                          <a:spcPct val="115000"/>
                        </a:lnSpc>
                        <a:spcBef>
                          <a:spcPts val="0"/>
                        </a:spcBef>
                        <a:spcAft>
                          <a:spcPts val="0"/>
                        </a:spcAft>
                        <a:buNone/>
                      </a:pPr>
                      <a:r>
                        <a:rPr lang="en-US"/>
                        <a:t>0</a:t>
                      </a:r>
                      <a:endParaRPr/>
                    </a:p>
                  </a:txBody>
                  <a:tcPr marT="91425" marB="91425" marR="91425" marL="91425"/>
                </a:tc>
                <a:tc>
                  <a:txBody>
                    <a:bodyPr/>
                    <a:lstStyle/>
                    <a:p>
                      <a:pPr indent="0" lvl="0" marL="0" rtl="0" algn="l">
                        <a:spcBef>
                          <a:spcPts val="0"/>
                        </a:spcBef>
                        <a:spcAft>
                          <a:spcPts val="0"/>
                        </a:spcAft>
                        <a:buNone/>
                      </a:pPr>
                      <a:r>
                        <a:rPr lang="en-US"/>
                        <a:t>HP OfficeJet Pro 8035 All-in-One Printer</a:t>
                      </a:r>
                      <a:endParaRPr/>
                    </a:p>
                  </a:txBody>
                  <a:tcPr marT="91425" marB="91425" marR="91425" marL="91425"/>
                </a:tc>
                <a:tc>
                  <a:txBody>
                    <a:bodyPr/>
                    <a:lstStyle/>
                    <a:p>
                      <a:pPr indent="0" lvl="0" marL="0" rtl="0" algn="l">
                        <a:spcBef>
                          <a:spcPts val="0"/>
                        </a:spcBef>
                        <a:spcAft>
                          <a:spcPts val="0"/>
                        </a:spcAft>
                        <a:buNone/>
                      </a:pPr>
                      <a:r>
                        <a:rPr lang="en-US"/>
                        <a:t>    	13,145,901</a:t>
                      </a:r>
                      <a:endParaRPr/>
                    </a:p>
                  </a:txBody>
                  <a:tcPr marT="91425" marB="91425" marR="91425" marL="91425"/>
                </a:tc>
                <a:tc>
                  <a:txBody>
                    <a:bodyPr/>
                    <a:lstStyle/>
                    <a:p>
                      <a:pPr indent="0" lvl="0" marL="0" rtl="0" algn="l">
                        <a:spcBef>
                          <a:spcPts val="0"/>
                        </a:spcBef>
                        <a:spcAft>
                          <a:spcPts val="0"/>
                        </a:spcAft>
                        <a:buNone/>
                      </a:pPr>
                      <a:r>
                        <a:rPr lang="en-US"/>
                        <a:t>        	57,514</a:t>
                      </a:r>
                      <a:endParaRPr/>
                    </a:p>
                  </a:txBody>
                  <a:tcPr marT="91425" marB="91425" marR="91425" marL="91425"/>
                </a:tc>
                <a:tc>
                  <a:txBody>
                    <a:bodyPr/>
                    <a:lstStyle/>
                    <a:p>
                      <a:pPr indent="0" lvl="0" marL="0" rtl="0" algn="l">
                        <a:spcBef>
                          <a:spcPts val="0"/>
                        </a:spcBef>
                        <a:spcAft>
                          <a:spcPts val="0"/>
                        </a:spcAft>
                        <a:buNone/>
                      </a:pPr>
                      <a:r>
                        <a:rPr lang="en-US"/>
                        <a:t>             	229</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HP OfficeJet Pro 8025 All-in-One Printer</a:t>
                      </a:r>
                      <a:endParaRPr/>
                    </a:p>
                  </a:txBody>
                  <a:tcPr marT="91425" marB="91425" marR="91425" marL="91425"/>
                </a:tc>
                <a:tc>
                  <a:txBody>
                    <a:bodyPr/>
                    <a:lstStyle/>
                    <a:p>
                      <a:pPr indent="0" lvl="0" marL="0" rtl="0" algn="l">
                        <a:spcBef>
                          <a:spcPts val="0"/>
                        </a:spcBef>
                        <a:spcAft>
                          <a:spcPts val="0"/>
                        </a:spcAft>
                        <a:buNone/>
                      </a:pPr>
                      <a:r>
                        <a:rPr lang="en-US"/>
                        <a:t>    	1,002,051</a:t>
                      </a:r>
                      <a:endParaRPr/>
                    </a:p>
                  </a:txBody>
                  <a:tcPr marT="91425" marB="91425" marR="91425" marL="91425"/>
                </a:tc>
                <a:tc>
                  <a:txBody>
                    <a:bodyPr/>
                    <a:lstStyle/>
                    <a:p>
                      <a:pPr indent="0" lvl="0" marL="0" rtl="0" algn="l">
                        <a:spcBef>
                          <a:spcPts val="0"/>
                        </a:spcBef>
                        <a:spcAft>
                          <a:spcPts val="0"/>
                        </a:spcAft>
                        <a:buNone/>
                      </a:pPr>
                      <a:r>
                        <a:rPr lang="en-US"/>
                        <a:t>          	5,873</a:t>
                      </a:r>
                      <a:endParaRPr/>
                    </a:p>
                  </a:txBody>
                  <a:tcPr marT="91425" marB="91425" marR="91425" marL="91425"/>
                </a:tc>
                <a:tc>
                  <a:txBody>
                    <a:bodyPr/>
                    <a:lstStyle/>
                    <a:p>
                      <a:pPr indent="0" lvl="0" marL="0" rtl="0" algn="l">
                        <a:spcBef>
                          <a:spcPts val="0"/>
                        </a:spcBef>
                        <a:spcAft>
                          <a:spcPts val="0"/>
                        </a:spcAft>
                        <a:buNone/>
                      </a:pPr>
                      <a:r>
                        <a:rPr lang="en-US"/>
                        <a:t>             	171</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HP OfficeJet 4650 All-in-One Printer</a:t>
                      </a:r>
                      <a:endParaRPr/>
                    </a:p>
                  </a:txBody>
                  <a:tcPr marT="91425" marB="91425" marR="91425" marL="91425"/>
                </a:tc>
                <a:tc>
                  <a:txBody>
                    <a:bodyPr/>
                    <a:lstStyle/>
                    <a:p>
                      <a:pPr indent="0" lvl="0" marL="0" rtl="0" algn="l">
                        <a:spcBef>
                          <a:spcPts val="0"/>
                        </a:spcBef>
                        <a:spcAft>
                          <a:spcPts val="0"/>
                        </a:spcAft>
                        <a:buNone/>
                      </a:pPr>
                      <a:r>
                        <a:rPr lang="en-US"/>
                        <a:t>                            1,137,986</a:t>
                      </a:r>
                      <a:endParaRPr/>
                    </a:p>
                  </a:txBody>
                  <a:tcPr marT="91425" marB="91425" marR="91425" marL="91425"/>
                </a:tc>
                <a:tc>
                  <a:txBody>
                    <a:bodyPr/>
                    <a:lstStyle/>
                    <a:p>
                      <a:pPr indent="0" lvl="0" marL="0" rtl="0" algn="l">
                        <a:spcBef>
                          <a:spcPts val="0"/>
                        </a:spcBef>
                        <a:spcAft>
                          <a:spcPts val="0"/>
                        </a:spcAft>
                        <a:buNone/>
                      </a:pPr>
                      <a:r>
                        <a:rPr lang="en-US"/>
                        <a:t>    	11,770</a:t>
                      </a:r>
                      <a:endParaRPr/>
                    </a:p>
                  </a:txBody>
                  <a:tcPr marT="91425" marB="91425" marR="91425" marL="91425"/>
                </a:tc>
                <a:tc>
                  <a:txBody>
                    <a:bodyPr/>
                    <a:lstStyle/>
                    <a:p>
                      <a:pPr indent="0" lvl="0" marL="0" rtl="0" algn="l">
                        <a:spcBef>
                          <a:spcPts val="0"/>
                        </a:spcBef>
                        <a:spcAft>
                          <a:spcPts val="0"/>
                        </a:spcAft>
                        <a:buNone/>
                      </a:pPr>
                      <a:r>
                        <a:rPr lang="en-US"/>
                        <a:t>         	97</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3</a:t>
                      </a:r>
                      <a:endParaRPr/>
                    </a:p>
                  </a:txBody>
                  <a:tcPr marT="91425" marB="91425" marR="91425" marL="91425"/>
                </a:tc>
                <a:tc>
                  <a:txBody>
                    <a:bodyPr/>
                    <a:lstStyle/>
                    <a:p>
                      <a:pPr indent="0" lvl="0" marL="0" rtl="0" algn="l">
                        <a:spcBef>
                          <a:spcPts val="0"/>
                        </a:spcBef>
                        <a:spcAft>
                          <a:spcPts val="0"/>
                        </a:spcAft>
                        <a:buNone/>
                      </a:pPr>
                      <a:r>
                        <a:rPr lang="en-US"/>
                        <a:t>HP ENVY Pro 6455 All-in-One Printer</a:t>
                      </a:r>
                      <a:endParaRPr/>
                    </a:p>
                  </a:txBody>
                  <a:tcPr marT="91425" marB="91425" marR="91425" marL="91425"/>
                </a:tc>
                <a:tc>
                  <a:txBody>
                    <a:bodyPr/>
                    <a:lstStyle/>
                    <a:p>
                      <a:pPr indent="0" lvl="0" marL="0" rtl="0" algn="l">
                        <a:spcBef>
                          <a:spcPts val="0"/>
                        </a:spcBef>
                        <a:spcAft>
                          <a:spcPts val="0"/>
                        </a:spcAft>
                        <a:buNone/>
                      </a:pPr>
                      <a:r>
                        <a:rPr lang="en-US"/>
                        <a:t>    	3,263,032</a:t>
                      </a:r>
                      <a:endParaRPr/>
                    </a:p>
                  </a:txBody>
                  <a:tcPr marT="91425" marB="91425" marR="91425" marL="91425"/>
                </a:tc>
                <a:tc>
                  <a:txBody>
                    <a:bodyPr/>
                    <a:lstStyle/>
                    <a:p>
                      <a:pPr indent="0" lvl="0" marL="0" rtl="0" algn="l">
                        <a:spcBef>
                          <a:spcPts val="0"/>
                        </a:spcBef>
                        <a:spcAft>
                          <a:spcPts val="0"/>
                        </a:spcAft>
                        <a:buNone/>
                      </a:pPr>
                      <a:r>
                        <a:rPr lang="en-US"/>
                        <a:t>    	21,857</a:t>
                      </a:r>
                      <a:endParaRPr/>
                    </a:p>
                  </a:txBody>
                  <a:tcPr marT="91425" marB="91425" marR="91425" marL="91425"/>
                </a:tc>
                <a:tc>
                  <a:txBody>
                    <a:bodyPr/>
                    <a:lstStyle/>
                    <a:p>
                      <a:pPr indent="0" lvl="0" marL="0" rtl="0" algn="l">
                        <a:spcBef>
                          <a:spcPts val="0"/>
                        </a:spcBef>
                        <a:spcAft>
                          <a:spcPts val="0"/>
                        </a:spcAft>
                        <a:buNone/>
                      </a:pPr>
                      <a:r>
                        <a:rPr lang="en-US"/>
                        <a:t>      	149</a:t>
                      </a:r>
                      <a:endParaRPr/>
                    </a:p>
                  </a:txBody>
                  <a:tcPr marT="91425" marB="91425" marR="91425" marL="91425"/>
                </a:tc>
              </a:tr>
              <a:tr h="1410325">
                <a:tc>
                  <a:txBody>
                    <a:bodyPr/>
                    <a:lstStyle/>
                    <a:p>
                      <a:pPr indent="0" lvl="0" marL="0" rtl="0" algn="r">
                        <a:lnSpc>
                          <a:spcPct val="115000"/>
                        </a:lnSpc>
                        <a:spcBef>
                          <a:spcPts val="0"/>
                        </a:spcBef>
                        <a:spcAft>
                          <a:spcPts val="0"/>
                        </a:spcAft>
                        <a:buNone/>
                      </a:pPr>
                      <a:r>
                        <a:rPr lang="en-US"/>
                        <a:t>0</a:t>
                      </a:r>
                      <a:endParaRPr/>
                    </a:p>
                  </a:txBody>
                  <a:tcPr marT="91425" marB="91425" marR="91425" marL="91425"/>
                </a:tc>
                <a:tc>
                  <a:txBody>
                    <a:bodyPr/>
                    <a:lstStyle/>
                    <a:p>
                      <a:pPr indent="0" lvl="0" marL="0" rtl="0" algn="l">
                        <a:spcBef>
                          <a:spcPts val="0"/>
                        </a:spcBef>
                        <a:spcAft>
                          <a:spcPts val="0"/>
                        </a:spcAft>
                        <a:buNone/>
                      </a:pPr>
                      <a:r>
                        <a:rPr lang="en-US"/>
                        <a:t>HP OfficeJet 5255 All-in-One Printer</a:t>
                      </a:r>
                      <a:endParaRPr/>
                    </a:p>
                  </a:txBody>
                  <a:tcPr marT="91425" marB="91425" marR="91425" marL="91425"/>
                </a:tc>
                <a:tc>
                  <a:txBody>
                    <a:bodyPr/>
                    <a:lstStyle/>
                    <a:p>
                      <a:pPr indent="0" lvl="0" marL="0" rtl="0" algn="l">
                        <a:spcBef>
                          <a:spcPts val="0"/>
                        </a:spcBef>
                        <a:spcAft>
                          <a:spcPts val="0"/>
                        </a:spcAft>
                        <a:buNone/>
                      </a:pPr>
                      <a:r>
                        <a:rPr lang="en-US"/>
                        <a:t>      	5,528,747</a:t>
                      </a:r>
                      <a:endParaRPr/>
                    </a:p>
                  </a:txBody>
                  <a:tcPr marT="91425" marB="91425" marR="91425" marL="91425"/>
                </a:tc>
                <a:tc>
                  <a:txBody>
                    <a:bodyPr/>
                    <a:lstStyle/>
                    <a:p>
                      <a:pPr indent="0" lvl="0" marL="0" rtl="0" algn="l">
                        <a:spcBef>
                          <a:spcPts val="0"/>
                        </a:spcBef>
                        <a:spcAft>
                          <a:spcPts val="0"/>
                        </a:spcAft>
                        <a:buNone/>
                      </a:pPr>
                      <a:r>
                        <a:rPr lang="en-US"/>
                        <a:t>        	55,293</a:t>
                      </a:r>
                      <a:endParaRPr/>
                    </a:p>
                  </a:txBody>
                  <a:tcPr marT="91425" marB="91425" marR="91425" marL="91425"/>
                </a:tc>
                <a:tc>
                  <a:txBody>
                    <a:bodyPr/>
                    <a:lstStyle/>
                    <a:p>
                      <a:pPr indent="0" lvl="0" marL="0" rtl="0" algn="l">
                        <a:spcBef>
                          <a:spcPts val="0"/>
                        </a:spcBef>
                        <a:spcAft>
                          <a:spcPts val="0"/>
                        </a:spcAft>
                        <a:buNone/>
                      </a:pPr>
                      <a:r>
                        <a:rPr lang="en-US"/>
                        <a:t>             	100</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HP OfficeJet Pro 8035 All-in-One Printer</a:t>
                      </a:r>
                      <a:endParaRPr/>
                    </a:p>
                  </a:txBody>
                  <a:tcPr marT="91425" marB="91425" marR="91425" marL="91425"/>
                </a:tc>
                <a:tc>
                  <a:txBody>
                    <a:bodyPr/>
                    <a:lstStyle/>
                    <a:p>
                      <a:pPr indent="0" lvl="0" marL="0" rtl="0" algn="l">
                        <a:spcBef>
                          <a:spcPts val="0"/>
                        </a:spcBef>
                        <a:spcAft>
                          <a:spcPts val="0"/>
                        </a:spcAft>
                        <a:buNone/>
                      </a:pPr>
                      <a:r>
                        <a:rPr lang="en-US"/>
                        <a:t>    	1,251,897</a:t>
                      </a:r>
                      <a:endParaRPr/>
                    </a:p>
                  </a:txBody>
                  <a:tcPr marT="91425" marB="91425" marR="91425" marL="91425"/>
                </a:tc>
                <a:tc>
                  <a:txBody>
                    <a:bodyPr/>
                    <a:lstStyle/>
                    <a:p>
                      <a:pPr indent="0" lvl="0" marL="0" rtl="0" algn="l">
                        <a:spcBef>
                          <a:spcPts val="0"/>
                        </a:spcBef>
                        <a:spcAft>
                          <a:spcPts val="0"/>
                        </a:spcAft>
                        <a:buNone/>
                      </a:pPr>
                      <a:r>
                        <a:rPr lang="en-US"/>
                        <a:t>          	5,505</a:t>
                      </a:r>
                      <a:endParaRPr/>
                    </a:p>
                  </a:txBody>
                  <a:tcPr marT="91425" marB="91425" marR="91425" marL="91425"/>
                </a:tc>
                <a:tc>
                  <a:txBody>
                    <a:bodyPr/>
                    <a:lstStyle/>
                    <a:p>
                      <a:pPr indent="0" lvl="0" marL="0" rtl="0" algn="l">
                        <a:spcBef>
                          <a:spcPts val="0"/>
                        </a:spcBef>
                        <a:spcAft>
                          <a:spcPts val="0"/>
                        </a:spcAft>
                        <a:buNone/>
                      </a:pPr>
                      <a:r>
                        <a:rPr lang="en-US"/>
                        <a:t>             	227</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HP ENVY 4520 All-in-One Printer</a:t>
                      </a:r>
                      <a:endParaRPr/>
                    </a:p>
                  </a:txBody>
                  <a:tcPr marT="91425" marB="91425" marR="91425" marL="91425"/>
                </a:tc>
                <a:tc>
                  <a:txBody>
                    <a:bodyPr/>
                    <a:lstStyle/>
                    <a:p>
                      <a:pPr indent="0" lvl="0" marL="0" rtl="0" algn="l">
                        <a:spcBef>
                          <a:spcPts val="0"/>
                        </a:spcBef>
                        <a:spcAft>
                          <a:spcPts val="0"/>
                        </a:spcAft>
                        <a:buNone/>
                      </a:pPr>
                      <a:r>
                        <a:rPr lang="en-US"/>
                        <a:t>                            1,169,669</a:t>
                      </a:r>
                      <a:endParaRPr/>
                    </a:p>
                  </a:txBody>
                  <a:tcPr marT="91425" marB="91425" marR="91425" marL="91425"/>
                </a:tc>
                <a:tc>
                  <a:txBody>
                    <a:bodyPr/>
                    <a:lstStyle/>
                    <a:p>
                      <a:pPr indent="0" lvl="0" marL="0" rtl="0" algn="l">
                        <a:spcBef>
                          <a:spcPts val="0"/>
                        </a:spcBef>
                        <a:spcAft>
                          <a:spcPts val="0"/>
                        </a:spcAft>
                        <a:buNone/>
                      </a:pPr>
                      <a:r>
                        <a:rPr lang="en-US"/>
                        <a:t>    	11,698</a:t>
                      </a:r>
                      <a:endParaRPr/>
                    </a:p>
                  </a:txBody>
                  <a:tcPr marT="91425" marB="91425" marR="91425" marL="91425"/>
                </a:tc>
                <a:tc>
                  <a:txBody>
                    <a:bodyPr/>
                    <a:lstStyle/>
                    <a:p>
                      <a:pPr indent="0" lvl="0" marL="0" rtl="0" algn="l">
                        <a:spcBef>
                          <a:spcPts val="0"/>
                        </a:spcBef>
                        <a:spcAft>
                          <a:spcPts val="0"/>
                        </a:spcAft>
                        <a:buNone/>
                      </a:pPr>
                      <a:r>
                        <a:rPr lang="en-US"/>
                        <a:t>      	100</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3</a:t>
                      </a:r>
                      <a:endParaRPr/>
                    </a:p>
                  </a:txBody>
                  <a:tcPr marT="91425" marB="91425" marR="91425" marL="91425"/>
                </a:tc>
                <a:tc>
                  <a:txBody>
                    <a:bodyPr/>
                    <a:lstStyle/>
                    <a:p>
                      <a:pPr indent="0" lvl="0" marL="0" rtl="0" algn="l">
                        <a:spcBef>
                          <a:spcPts val="0"/>
                        </a:spcBef>
                        <a:spcAft>
                          <a:spcPts val="0"/>
                        </a:spcAft>
                        <a:buNone/>
                      </a:pPr>
                      <a:r>
                        <a:rPr lang="en-US"/>
                        <a:t>HP DeskJet Plus 4155 All-in-One Printer</a:t>
                      </a:r>
                      <a:endParaRPr/>
                    </a:p>
                  </a:txBody>
                  <a:tcPr marT="91425" marB="91425" marR="91425" marL="91425"/>
                </a:tc>
                <a:tc>
                  <a:txBody>
                    <a:bodyPr/>
                    <a:lstStyle/>
                    <a:p>
                      <a:pPr indent="0" lvl="0" marL="0" rtl="0" algn="l">
                        <a:spcBef>
                          <a:spcPts val="0"/>
                        </a:spcBef>
                        <a:spcAft>
                          <a:spcPts val="0"/>
                        </a:spcAft>
                        <a:buNone/>
                      </a:pPr>
                      <a:r>
                        <a:rPr lang="en-US"/>
                        <a:t>    	2,065,731</a:t>
                      </a:r>
                      <a:endParaRPr/>
                    </a:p>
                  </a:txBody>
                  <a:tcPr marT="91425" marB="91425" marR="91425" marL="91425"/>
                </a:tc>
                <a:tc>
                  <a:txBody>
                    <a:bodyPr/>
                    <a:lstStyle/>
                    <a:p>
                      <a:pPr indent="0" lvl="0" marL="0" rtl="0" algn="l">
                        <a:spcBef>
                          <a:spcPts val="0"/>
                        </a:spcBef>
                        <a:spcAft>
                          <a:spcPts val="0"/>
                        </a:spcAft>
                        <a:buNone/>
                      </a:pPr>
                      <a:r>
                        <a:rPr lang="en-US"/>
                        <a:t>    	20,322</a:t>
                      </a:r>
                      <a:endParaRPr/>
                    </a:p>
                  </a:txBody>
                  <a:tcPr marT="91425" marB="91425" marR="91425" marL="91425"/>
                </a:tc>
                <a:tc>
                  <a:txBody>
                    <a:bodyPr/>
                    <a:lstStyle/>
                    <a:p>
                      <a:pPr indent="0" lvl="0" marL="0" rtl="0" algn="l">
                        <a:spcBef>
                          <a:spcPts val="0"/>
                        </a:spcBef>
                        <a:spcAft>
                          <a:spcPts val="0"/>
                        </a:spcAft>
                        <a:buNone/>
                      </a:pPr>
                      <a:r>
                        <a:rPr lang="en-US"/>
                        <a:t>      	102</a:t>
                      </a:r>
                      <a:endParaRPr/>
                    </a:p>
                  </a:txBody>
                  <a:tcPr marT="91425" marB="91425" marR="91425" marL="91425"/>
                </a:tc>
              </a:tr>
              <a:tr h="3005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56600">
                <a:tc gridSpan="3">
                  <a:txBody>
                    <a:bodyPr/>
                    <a:lstStyle/>
                    <a:p>
                      <a:pPr indent="0" lvl="0" marL="0" rtl="0" algn="l">
                        <a:spcBef>
                          <a:spcPts val="0"/>
                        </a:spcBef>
                        <a:spcAft>
                          <a:spcPts val="0"/>
                        </a:spcAft>
                        <a:buNone/>
                      </a:pPr>
                      <a:r>
                        <a:rPr lang="en-US"/>
                        <a:t>Top 5 Printers We Recommend</a:t>
                      </a:r>
                      <a:endParaRPr/>
                    </a:p>
                  </a:txBody>
                  <a:tcPr marT="91425" marB="91425" marR="91425" marL="91425"/>
                </a:tc>
                <a:tc hMerge="1"/>
                <a:tc hMerge="1"/>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56600">
                <a:tc>
                  <a:txBody>
                    <a:bodyPr/>
                    <a:lstStyle/>
                    <a:p>
                      <a:pPr indent="0" lvl="0" marL="0" rtl="0" algn="l">
                        <a:spcBef>
                          <a:spcPts val="0"/>
                        </a:spcBef>
                        <a:spcAft>
                          <a:spcPts val="0"/>
                        </a:spcAft>
                        <a:buNone/>
                      </a:pPr>
                      <a:r>
                        <a:rPr lang="en-US"/>
                        <a:t>Cluster</a:t>
                      </a:r>
                      <a:endParaRPr/>
                    </a:p>
                  </a:txBody>
                  <a:tcPr marT="91425" marB="91425" marR="91425" marL="91425"/>
                </a:tc>
                <a:tc>
                  <a:txBody>
                    <a:bodyPr/>
                    <a:lstStyle/>
                    <a:p>
                      <a:pPr indent="0" lvl="0" marL="0" rtl="0" algn="l">
                        <a:spcBef>
                          <a:spcPts val="0"/>
                        </a:spcBef>
                        <a:spcAft>
                          <a:spcPts val="0"/>
                        </a:spcAft>
                        <a:buNone/>
                      </a:pPr>
                      <a:r>
                        <a:rPr lang="en-US"/>
                        <a:t>Printer</a:t>
                      </a:r>
                      <a:endParaRPr/>
                    </a:p>
                  </a:txBody>
                  <a:tcPr marT="91425" marB="91425" marR="91425" marL="91425"/>
                </a:tc>
                <a:tc>
                  <a:txBody>
                    <a:bodyPr/>
                    <a:lstStyle/>
                    <a:p>
                      <a:pPr indent="0" lvl="0" marL="0" rtl="0" algn="l">
                        <a:spcBef>
                          <a:spcPts val="0"/>
                        </a:spcBef>
                        <a:spcAft>
                          <a:spcPts val="0"/>
                        </a:spcAft>
                        <a:buNone/>
                      </a:pPr>
                      <a:r>
                        <a:rPr lang="en-US"/>
                        <a:t>Cost</a:t>
                      </a:r>
                      <a:endParaRPr/>
                    </a:p>
                  </a:txBody>
                  <a:tcPr marT="91425" marB="91425" marR="91425" marL="91425"/>
                </a:tc>
                <a:tc>
                  <a:txBody>
                    <a:bodyPr/>
                    <a:lstStyle/>
                    <a:p>
                      <a:pPr indent="0" lvl="0" marL="0" rtl="0" algn="l">
                        <a:spcBef>
                          <a:spcPts val="0"/>
                        </a:spcBef>
                        <a:spcAft>
                          <a:spcPts val="0"/>
                        </a:spcAft>
                        <a:buNone/>
                      </a:pPr>
                      <a:r>
                        <a:rPr lang="en-US"/>
                        <a:t>Count</a:t>
                      </a:r>
                      <a:endParaRPr/>
                    </a:p>
                  </a:txBody>
                  <a:tcPr marT="91425" marB="91425" marR="91425" marL="91425"/>
                </a:tc>
                <a:tc>
                  <a:txBody>
                    <a:bodyPr/>
                    <a:lstStyle/>
                    <a:p>
                      <a:pPr indent="0" lvl="0" marL="0" rtl="0" algn="l">
                        <a:spcBef>
                          <a:spcPts val="0"/>
                        </a:spcBef>
                        <a:spcAft>
                          <a:spcPts val="0"/>
                        </a:spcAft>
                        <a:buNone/>
                      </a:pPr>
                      <a:r>
                        <a:rPr lang="en-US"/>
                        <a:t>Avg Cost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Cluster</a:t>
                      </a:r>
                      <a:endParaRPr/>
                    </a:p>
                  </a:txBody>
                  <a:tcPr marT="91425" marB="91425" marR="91425" marL="91425"/>
                </a:tc>
                <a:tc>
                  <a:txBody>
                    <a:bodyPr/>
                    <a:lstStyle/>
                    <a:p>
                      <a:pPr indent="0" lvl="0" marL="0" rtl="0" algn="l">
                        <a:spcBef>
                          <a:spcPts val="0"/>
                        </a:spcBef>
                        <a:spcAft>
                          <a:spcPts val="0"/>
                        </a:spcAft>
                        <a:buNone/>
                      </a:pPr>
                      <a:r>
                        <a:rPr lang="en-US"/>
                        <a:t>Printer</a:t>
                      </a:r>
                      <a:endParaRPr/>
                    </a:p>
                  </a:txBody>
                  <a:tcPr marT="91425" marB="91425" marR="91425" marL="91425"/>
                </a:tc>
                <a:tc>
                  <a:txBody>
                    <a:bodyPr/>
                    <a:lstStyle/>
                    <a:p>
                      <a:pPr indent="0" lvl="0" marL="0" rtl="0" algn="l">
                        <a:spcBef>
                          <a:spcPts val="0"/>
                        </a:spcBef>
                        <a:spcAft>
                          <a:spcPts val="0"/>
                        </a:spcAft>
                        <a:buNone/>
                      </a:pPr>
                      <a:r>
                        <a:rPr lang="en-US"/>
                        <a:t>Cost</a:t>
                      </a:r>
                      <a:endParaRPr/>
                    </a:p>
                  </a:txBody>
                  <a:tcPr marT="91425" marB="91425" marR="91425" marL="91425"/>
                </a:tc>
                <a:tc>
                  <a:txBody>
                    <a:bodyPr/>
                    <a:lstStyle/>
                    <a:p>
                      <a:pPr indent="0" lvl="0" marL="0" rtl="0" algn="l">
                        <a:spcBef>
                          <a:spcPts val="0"/>
                        </a:spcBef>
                        <a:spcAft>
                          <a:spcPts val="0"/>
                        </a:spcAft>
                        <a:buNone/>
                      </a:pPr>
                      <a:r>
                        <a:rPr lang="en-US"/>
                        <a:t>Count</a:t>
                      </a:r>
                      <a:endParaRPr/>
                    </a:p>
                  </a:txBody>
                  <a:tcPr marT="91425" marB="91425" marR="91425" marL="91425"/>
                </a:tc>
                <a:tc>
                  <a:txBody>
                    <a:bodyPr/>
                    <a:lstStyle/>
                    <a:p>
                      <a:pPr indent="0" lvl="0" marL="0" rtl="0" algn="l">
                        <a:spcBef>
                          <a:spcPts val="0"/>
                        </a:spcBef>
                        <a:spcAft>
                          <a:spcPts val="0"/>
                        </a:spcAft>
                        <a:buNone/>
                      </a:pPr>
                      <a:r>
                        <a:rPr lang="en-US"/>
                        <a:t>Avg Cost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Cluster</a:t>
                      </a:r>
                      <a:endParaRPr/>
                    </a:p>
                  </a:txBody>
                  <a:tcPr marT="91425" marB="91425" marR="91425" marL="91425"/>
                </a:tc>
                <a:tc>
                  <a:txBody>
                    <a:bodyPr/>
                    <a:lstStyle/>
                    <a:p>
                      <a:pPr indent="0" lvl="0" marL="0" rtl="0" algn="l">
                        <a:spcBef>
                          <a:spcPts val="0"/>
                        </a:spcBef>
                        <a:spcAft>
                          <a:spcPts val="0"/>
                        </a:spcAft>
                        <a:buNone/>
                      </a:pPr>
                      <a:r>
                        <a:rPr lang="en-US"/>
                        <a:t>Printer</a:t>
                      </a:r>
                      <a:endParaRPr/>
                    </a:p>
                  </a:txBody>
                  <a:tcPr marT="91425" marB="91425" marR="91425" marL="91425"/>
                </a:tc>
                <a:tc>
                  <a:txBody>
                    <a:bodyPr/>
                    <a:lstStyle/>
                    <a:p>
                      <a:pPr indent="0" lvl="0" marL="0" rtl="0" algn="l">
                        <a:spcBef>
                          <a:spcPts val="0"/>
                        </a:spcBef>
                        <a:spcAft>
                          <a:spcPts val="0"/>
                        </a:spcAft>
                        <a:buNone/>
                      </a:pPr>
                      <a:r>
                        <a:rPr lang="en-US"/>
                        <a:t>Cost</a:t>
                      </a:r>
                      <a:endParaRPr/>
                    </a:p>
                  </a:txBody>
                  <a:tcPr marT="91425" marB="91425" marR="91425" marL="91425"/>
                </a:tc>
                <a:tc>
                  <a:txBody>
                    <a:bodyPr/>
                    <a:lstStyle/>
                    <a:p>
                      <a:pPr indent="0" lvl="0" marL="0" rtl="0" algn="l">
                        <a:spcBef>
                          <a:spcPts val="0"/>
                        </a:spcBef>
                        <a:spcAft>
                          <a:spcPts val="0"/>
                        </a:spcAft>
                        <a:buNone/>
                      </a:pPr>
                      <a:r>
                        <a:rPr lang="en-US"/>
                        <a:t>Count</a:t>
                      </a:r>
                      <a:endParaRPr/>
                    </a:p>
                  </a:txBody>
                  <a:tcPr marT="91425" marB="91425" marR="91425" marL="91425"/>
                </a:tc>
                <a:tc>
                  <a:txBody>
                    <a:bodyPr/>
                    <a:lstStyle/>
                    <a:p>
                      <a:pPr indent="0" lvl="0" marL="0" rtl="0" algn="l">
                        <a:spcBef>
                          <a:spcPts val="0"/>
                        </a:spcBef>
                        <a:spcAft>
                          <a:spcPts val="0"/>
                        </a:spcAft>
                        <a:buNone/>
                      </a:pPr>
                      <a:r>
                        <a:rPr lang="en-US"/>
                        <a:t>Avg Cost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Cluster</a:t>
                      </a:r>
                      <a:endParaRPr/>
                    </a:p>
                  </a:txBody>
                  <a:tcPr marT="91425" marB="91425" marR="91425" marL="91425"/>
                </a:tc>
                <a:tc>
                  <a:txBody>
                    <a:bodyPr/>
                    <a:lstStyle/>
                    <a:p>
                      <a:pPr indent="0" lvl="0" marL="0" rtl="0" algn="l">
                        <a:spcBef>
                          <a:spcPts val="0"/>
                        </a:spcBef>
                        <a:spcAft>
                          <a:spcPts val="0"/>
                        </a:spcAft>
                        <a:buNone/>
                      </a:pPr>
                      <a:r>
                        <a:rPr lang="en-US"/>
                        <a:t>Printer</a:t>
                      </a:r>
                      <a:endParaRPr/>
                    </a:p>
                  </a:txBody>
                  <a:tcPr marT="91425" marB="91425" marR="91425" marL="91425"/>
                </a:tc>
                <a:tc>
                  <a:txBody>
                    <a:bodyPr/>
                    <a:lstStyle/>
                    <a:p>
                      <a:pPr indent="0" lvl="0" marL="0" rtl="0" algn="l">
                        <a:spcBef>
                          <a:spcPts val="0"/>
                        </a:spcBef>
                        <a:spcAft>
                          <a:spcPts val="0"/>
                        </a:spcAft>
                        <a:buNone/>
                      </a:pPr>
                      <a:r>
                        <a:rPr lang="en-US"/>
                        <a:t>Cost</a:t>
                      </a:r>
                      <a:endParaRPr/>
                    </a:p>
                  </a:txBody>
                  <a:tcPr marT="91425" marB="91425" marR="91425" marL="91425"/>
                </a:tc>
                <a:tc>
                  <a:txBody>
                    <a:bodyPr/>
                    <a:lstStyle/>
                    <a:p>
                      <a:pPr indent="0" lvl="0" marL="0" rtl="0" algn="l">
                        <a:spcBef>
                          <a:spcPts val="0"/>
                        </a:spcBef>
                        <a:spcAft>
                          <a:spcPts val="0"/>
                        </a:spcAft>
                        <a:buNone/>
                      </a:pPr>
                      <a:r>
                        <a:rPr lang="en-US"/>
                        <a:t>Count</a:t>
                      </a:r>
                      <a:endParaRPr/>
                    </a:p>
                  </a:txBody>
                  <a:tcPr marT="91425" marB="91425" marR="91425" marL="91425"/>
                </a:tc>
                <a:tc>
                  <a:txBody>
                    <a:bodyPr/>
                    <a:lstStyle/>
                    <a:p>
                      <a:pPr indent="0" lvl="0" marL="0" rtl="0" algn="l">
                        <a:spcBef>
                          <a:spcPts val="0"/>
                        </a:spcBef>
                        <a:spcAft>
                          <a:spcPts val="0"/>
                        </a:spcAft>
                        <a:buNone/>
                      </a:pPr>
                      <a:r>
                        <a:rPr lang="en-US"/>
                        <a:t>Avg Cost</a:t>
                      </a:r>
                      <a:endParaRPr/>
                    </a:p>
                  </a:txBody>
                  <a:tcPr marT="91425" marB="91425" marR="91425" marL="91425"/>
                </a:tc>
              </a:tr>
              <a:tr h="1887175">
                <a:tc>
                  <a:txBody>
                    <a:bodyPr/>
                    <a:lstStyle/>
                    <a:p>
                      <a:pPr indent="0" lvl="0" marL="0" rtl="0" algn="r">
                        <a:lnSpc>
                          <a:spcPct val="115000"/>
                        </a:lnSpc>
                        <a:spcBef>
                          <a:spcPts val="0"/>
                        </a:spcBef>
                        <a:spcAft>
                          <a:spcPts val="0"/>
                        </a:spcAft>
                        <a:buNone/>
                      </a:pPr>
                      <a:r>
                        <a:rPr lang="en-US"/>
                        <a:t>0</a:t>
                      </a:r>
                      <a:endParaRPr/>
                    </a:p>
                  </a:txBody>
                  <a:tcPr marT="91425" marB="91425" marR="91425" marL="91425"/>
                </a:tc>
                <a:tc>
                  <a:txBody>
                    <a:bodyPr/>
                    <a:lstStyle/>
                    <a:p>
                      <a:pPr indent="0" lvl="0" marL="0" rtl="0" algn="l">
                        <a:spcBef>
                          <a:spcPts val="0"/>
                        </a:spcBef>
                        <a:spcAft>
                          <a:spcPts val="0"/>
                        </a:spcAft>
                        <a:buNone/>
                      </a:pPr>
                      <a:r>
                        <a:rPr lang="en-US"/>
                        <a:t>HP OfficeJet Pro 8035 All-in-One Printer</a:t>
                      </a:r>
                      <a:endParaRPr/>
                    </a:p>
                  </a:txBody>
                  <a:tcPr marT="91425" marB="91425" marR="91425" marL="91425"/>
                </a:tc>
                <a:tc>
                  <a:txBody>
                    <a:bodyPr/>
                    <a:lstStyle/>
                    <a:p>
                      <a:pPr indent="0" lvl="0" marL="0" rtl="0" algn="l">
                        <a:spcBef>
                          <a:spcPts val="0"/>
                        </a:spcBef>
                        <a:spcAft>
                          <a:spcPts val="0"/>
                        </a:spcAft>
                        <a:buNone/>
                      </a:pPr>
                      <a:r>
                        <a:rPr lang="en-US"/>
                        <a:t>    	13,145,901</a:t>
                      </a:r>
                      <a:endParaRPr/>
                    </a:p>
                  </a:txBody>
                  <a:tcPr marT="91425" marB="91425" marR="91425" marL="91425"/>
                </a:tc>
                <a:tc>
                  <a:txBody>
                    <a:bodyPr/>
                    <a:lstStyle/>
                    <a:p>
                      <a:pPr indent="0" lvl="0" marL="0" rtl="0" algn="l">
                        <a:spcBef>
                          <a:spcPts val="0"/>
                        </a:spcBef>
                        <a:spcAft>
                          <a:spcPts val="0"/>
                        </a:spcAft>
                        <a:buNone/>
                      </a:pPr>
                      <a:r>
                        <a:rPr lang="en-US"/>
                        <a:t>        	57,514</a:t>
                      </a:r>
                      <a:endParaRPr/>
                    </a:p>
                  </a:txBody>
                  <a:tcPr marT="91425" marB="91425" marR="91425" marL="91425"/>
                </a:tc>
                <a:tc>
                  <a:txBody>
                    <a:bodyPr/>
                    <a:lstStyle/>
                    <a:p>
                      <a:pPr indent="0" lvl="0" marL="0" rtl="0" algn="l">
                        <a:spcBef>
                          <a:spcPts val="0"/>
                        </a:spcBef>
                        <a:spcAft>
                          <a:spcPts val="0"/>
                        </a:spcAft>
                        <a:buNone/>
                      </a:pPr>
                      <a:r>
                        <a:rPr lang="en-US"/>
                        <a:t>             	229</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HP OfficeJet Pro 7740 Wide Format All-in-One Printer</a:t>
                      </a:r>
                      <a:endParaRPr/>
                    </a:p>
                  </a:txBody>
                  <a:tcPr marT="91425" marB="91425" marR="91425" marL="91425"/>
                </a:tc>
                <a:tc>
                  <a:txBody>
                    <a:bodyPr/>
                    <a:lstStyle/>
                    <a:p>
                      <a:pPr indent="0" lvl="0" marL="0" rtl="0" algn="l">
                        <a:spcBef>
                          <a:spcPts val="0"/>
                        </a:spcBef>
                        <a:spcAft>
                          <a:spcPts val="0"/>
                        </a:spcAft>
                        <a:buNone/>
                      </a:pPr>
                      <a:r>
                        <a:rPr lang="en-US"/>
                        <a:t>    	3,061,419</a:t>
                      </a:r>
                      <a:endParaRPr/>
                    </a:p>
                  </a:txBody>
                  <a:tcPr marT="91425" marB="91425" marR="91425" marL="91425"/>
                </a:tc>
                <a:tc>
                  <a:txBody>
                    <a:bodyPr/>
                    <a:lstStyle/>
                    <a:p>
                      <a:pPr indent="0" lvl="0" marL="0" rtl="0" algn="l">
                        <a:spcBef>
                          <a:spcPts val="0"/>
                        </a:spcBef>
                        <a:spcAft>
                          <a:spcPts val="0"/>
                        </a:spcAft>
                        <a:buNone/>
                      </a:pPr>
                      <a:r>
                        <a:rPr lang="en-US"/>
                        <a:t>          	5,006</a:t>
                      </a:r>
                      <a:endParaRPr/>
                    </a:p>
                  </a:txBody>
                  <a:tcPr marT="91425" marB="91425" marR="91425" marL="91425"/>
                </a:tc>
                <a:tc>
                  <a:txBody>
                    <a:bodyPr/>
                    <a:lstStyle/>
                    <a:p>
                      <a:pPr indent="0" lvl="0" marL="0" rtl="0" algn="l">
                        <a:spcBef>
                          <a:spcPts val="0"/>
                        </a:spcBef>
                        <a:spcAft>
                          <a:spcPts val="0"/>
                        </a:spcAft>
                        <a:buNone/>
                      </a:pPr>
                      <a:r>
                        <a:rPr lang="en-US"/>
                        <a:t>             	612</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HP Officejet Pro 8610 e-All-in-One Printer</a:t>
                      </a:r>
                      <a:endParaRPr/>
                    </a:p>
                  </a:txBody>
                  <a:tcPr marT="91425" marB="91425" marR="91425" marL="91425"/>
                </a:tc>
                <a:tc>
                  <a:txBody>
                    <a:bodyPr/>
                    <a:lstStyle/>
                    <a:p>
                      <a:pPr indent="0" lvl="0" marL="0" rtl="0" algn="l">
                        <a:spcBef>
                          <a:spcPts val="0"/>
                        </a:spcBef>
                        <a:spcAft>
                          <a:spcPts val="0"/>
                        </a:spcAft>
                        <a:buNone/>
                      </a:pPr>
                      <a:r>
                        <a:rPr lang="en-US"/>
                        <a:t>                            3,616,803</a:t>
                      </a:r>
                      <a:endParaRPr/>
                    </a:p>
                  </a:txBody>
                  <a:tcPr marT="91425" marB="91425" marR="91425" marL="91425"/>
                </a:tc>
                <a:tc>
                  <a:txBody>
                    <a:bodyPr/>
                    <a:lstStyle/>
                    <a:p>
                      <a:pPr indent="0" lvl="0" marL="0" rtl="0" algn="l">
                        <a:spcBef>
                          <a:spcPts val="0"/>
                        </a:spcBef>
                        <a:spcAft>
                          <a:spcPts val="0"/>
                        </a:spcAft>
                        <a:buNone/>
                      </a:pPr>
                      <a:r>
                        <a:rPr lang="en-US"/>
                        <a:t>    	14,588</a:t>
                      </a:r>
                      <a:endParaRPr/>
                    </a:p>
                  </a:txBody>
                  <a:tcPr marT="91425" marB="91425" marR="91425" marL="91425"/>
                </a:tc>
                <a:tc>
                  <a:txBody>
                    <a:bodyPr/>
                    <a:lstStyle/>
                    <a:p>
                      <a:pPr indent="0" lvl="0" marL="0" rtl="0" algn="l">
                        <a:spcBef>
                          <a:spcPts val="0"/>
                        </a:spcBef>
                        <a:spcAft>
                          <a:spcPts val="0"/>
                        </a:spcAft>
                        <a:buNone/>
                      </a:pPr>
                      <a:r>
                        <a:rPr lang="en-US"/>
                        <a:t>      	248</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3</a:t>
                      </a:r>
                      <a:endParaRPr/>
                    </a:p>
                  </a:txBody>
                  <a:tcPr marT="91425" marB="91425" marR="91425" marL="91425"/>
                </a:tc>
                <a:tc>
                  <a:txBody>
                    <a:bodyPr/>
                    <a:lstStyle/>
                    <a:p>
                      <a:pPr indent="0" lvl="0" marL="0" rtl="0" algn="l">
                        <a:spcBef>
                          <a:spcPts val="0"/>
                        </a:spcBef>
                        <a:spcAft>
                          <a:spcPts val="0"/>
                        </a:spcAft>
                        <a:buNone/>
                      </a:pPr>
                      <a:r>
                        <a:rPr lang="en-US"/>
                        <a:t>HP OfficeJet Pro 9018 All-in-One Printer</a:t>
                      </a:r>
                      <a:endParaRPr/>
                    </a:p>
                  </a:txBody>
                  <a:tcPr marT="91425" marB="91425" marR="91425" marL="91425"/>
                </a:tc>
                <a:tc>
                  <a:txBody>
                    <a:bodyPr/>
                    <a:lstStyle/>
                    <a:p>
                      <a:pPr indent="0" lvl="0" marL="0" rtl="0" algn="l">
                        <a:spcBef>
                          <a:spcPts val="0"/>
                        </a:spcBef>
                        <a:spcAft>
                          <a:spcPts val="0"/>
                        </a:spcAft>
                        <a:buNone/>
                      </a:pPr>
                      <a:r>
                        <a:rPr lang="en-US"/>
                        <a:t>    	6,061,824</a:t>
                      </a:r>
                      <a:endParaRPr/>
                    </a:p>
                  </a:txBody>
                  <a:tcPr marT="91425" marB="91425" marR="91425" marL="91425"/>
                </a:tc>
                <a:tc>
                  <a:txBody>
                    <a:bodyPr/>
                    <a:lstStyle/>
                    <a:p>
                      <a:pPr indent="0" lvl="0" marL="0" rtl="0" algn="l">
                        <a:spcBef>
                          <a:spcPts val="0"/>
                        </a:spcBef>
                        <a:spcAft>
                          <a:spcPts val="0"/>
                        </a:spcAft>
                        <a:buNone/>
                      </a:pPr>
                      <a:r>
                        <a:rPr lang="en-US"/>
                        <a:t>    	23,679</a:t>
                      </a:r>
                      <a:endParaRPr/>
                    </a:p>
                  </a:txBody>
                  <a:tcPr marT="91425" marB="91425" marR="91425" marL="91425"/>
                </a:tc>
                <a:tc>
                  <a:txBody>
                    <a:bodyPr/>
                    <a:lstStyle/>
                    <a:p>
                      <a:pPr indent="0" lvl="0" marL="0" rtl="0" algn="l">
                        <a:spcBef>
                          <a:spcPts val="0"/>
                        </a:spcBef>
                        <a:spcAft>
                          <a:spcPts val="0"/>
                        </a:spcAft>
                        <a:buNone/>
                      </a:pPr>
                      <a:r>
                        <a:rPr lang="en-US"/>
                        <a:t>      	256</a:t>
                      </a:r>
                      <a:endParaRPr/>
                    </a:p>
                  </a:txBody>
                  <a:tcPr marT="91425" marB="91425" marR="91425" marL="91425"/>
                </a:tc>
              </a:tr>
              <a:tr h="1410325">
                <a:tc>
                  <a:txBody>
                    <a:bodyPr/>
                    <a:lstStyle/>
                    <a:p>
                      <a:pPr indent="0" lvl="0" marL="0" rtl="0" algn="r">
                        <a:lnSpc>
                          <a:spcPct val="115000"/>
                        </a:lnSpc>
                        <a:spcBef>
                          <a:spcPts val="0"/>
                        </a:spcBef>
                        <a:spcAft>
                          <a:spcPts val="0"/>
                        </a:spcAft>
                        <a:buNone/>
                      </a:pPr>
                      <a:r>
                        <a:rPr lang="en-US"/>
                        <a:t>0</a:t>
                      </a:r>
                      <a:endParaRPr/>
                    </a:p>
                  </a:txBody>
                  <a:tcPr marT="91425" marB="91425" marR="91425" marL="91425"/>
                </a:tc>
                <a:tc>
                  <a:txBody>
                    <a:bodyPr/>
                    <a:lstStyle/>
                    <a:p>
                      <a:pPr indent="0" lvl="0" marL="0" rtl="0" algn="l">
                        <a:spcBef>
                          <a:spcPts val="0"/>
                        </a:spcBef>
                        <a:spcAft>
                          <a:spcPts val="0"/>
                        </a:spcAft>
                        <a:buNone/>
                      </a:pPr>
                      <a:r>
                        <a:rPr lang="en-US"/>
                        <a:t>HP ENVY Photo 7155 All-in-One Printer</a:t>
                      </a:r>
                      <a:endParaRPr/>
                    </a:p>
                  </a:txBody>
                  <a:tcPr marT="91425" marB="91425" marR="91425" marL="91425"/>
                </a:tc>
                <a:tc>
                  <a:txBody>
                    <a:bodyPr/>
                    <a:lstStyle/>
                    <a:p>
                      <a:pPr indent="0" lvl="0" marL="0" rtl="0" algn="l">
                        <a:spcBef>
                          <a:spcPts val="0"/>
                        </a:spcBef>
                        <a:spcAft>
                          <a:spcPts val="0"/>
                        </a:spcAft>
                        <a:buNone/>
                      </a:pPr>
                      <a:r>
                        <a:rPr lang="en-US"/>
                        <a:t>      	8,582,874</a:t>
                      </a:r>
                      <a:endParaRPr/>
                    </a:p>
                  </a:txBody>
                  <a:tcPr marT="91425" marB="91425" marR="91425" marL="91425"/>
                </a:tc>
                <a:tc>
                  <a:txBody>
                    <a:bodyPr/>
                    <a:lstStyle/>
                    <a:p>
                      <a:pPr indent="0" lvl="0" marL="0" rtl="0" algn="l">
                        <a:spcBef>
                          <a:spcPts val="0"/>
                        </a:spcBef>
                        <a:spcAft>
                          <a:spcPts val="0"/>
                        </a:spcAft>
                        <a:buNone/>
                      </a:pPr>
                      <a:r>
                        <a:rPr lang="en-US"/>
                        <a:t>        	40,830</a:t>
                      </a:r>
                      <a:endParaRPr/>
                    </a:p>
                  </a:txBody>
                  <a:tcPr marT="91425" marB="91425" marR="91425" marL="91425"/>
                </a:tc>
                <a:tc>
                  <a:txBody>
                    <a:bodyPr/>
                    <a:lstStyle/>
                    <a:p>
                      <a:pPr indent="0" lvl="0" marL="0" rtl="0" algn="l">
                        <a:spcBef>
                          <a:spcPts val="0"/>
                        </a:spcBef>
                        <a:spcAft>
                          <a:spcPts val="0"/>
                        </a:spcAft>
                        <a:buNone/>
                      </a:pPr>
                      <a:r>
                        <a:rPr lang="en-US"/>
                        <a:t>             	210</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HP OfficeJet Pro 9025 All-in-One Printer</a:t>
                      </a:r>
                      <a:endParaRPr/>
                    </a:p>
                  </a:txBody>
                  <a:tcPr marT="91425" marB="91425" marR="91425" marL="91425"/>
                </a:tc>
                <a:tc>
                  <a:txBody>
                    <a:bodyPr/>
                    <a:lstStyle/>
                    <a:p>
                      <a:pPr indent="0" lvl="0" marL="0" rtl="0" algn="l">
                        <a:spcBef>
                          <a:spcPts val="0"/>
                        </a:spcBef>
                        <a:spcAft>
                          <a:spcPts val="0"/>
                        </a:spcAft>
                        <a:buNone/>
                      </a:pPr>
                      <a:r>
                        <a:rPr lang="en-US"/>
                        <a:t>    	3,040,137</a:t>
                      </a:r>
                      <a:endParaRPr/>
                    </a:p>
                  </a:txBody>
                  <a:tcPr marT="91425" marB="91425" marR="91425" marL="91425"/>
                </a:tc>
                <a:tc>
                  <a:txBody>
                    <a:bodyPr/>
                    <a:lstStyle/>
                    <a:p>
                      <a:pPr indent="0" lvl="0" marL="0" rtl="0" algn="l">
                        <a:spcBef>
                          <a:spcPts val="0"/>
                        </a:spcBef>
                        <a:spcAft>
                          <a:spcPts val="0"/>
                        </a:spcAft>
                        <a:buNone/>
                      </a:pPr>
                      <a:r>
                        <a:rPr lang="en-US"/>
                        <a:t>          	8,928</a:t>
                      </a:r>
                      <a:endParaRPr/>
                    </a:p>
                  </a:txBody>
                  <a:tcPr marT="91425" marB="91425" marR="91425" marL="91425"/>
                </a:tc>
                <a:tc>
                  <a:txBody>
                    <a:bodyPr/>
                    <a:lstStyle/>
                    <a:p>
                      <a:pPr indent="0" lvl="0" marL="0" rtl="0" algn="l">
                        <a:spcBef>
                          <a:spcPts val="0"/>
                        </a:spcBef>
                        <a:spcAft>
                          <a:spcPts val="0"/>
                        </a:spcAft>
                        <a:buNone/>
                      </a:pPr>
                      <a:r>
                        <a:rPr lang="en-US"/>
                        <a:t>             	341</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HP ENVY 7640 e-All-in-One Printer</a:t>
                      </a:r>
                      <a:endParaRPr/>
                    </a:p>
                  </a:txBody>
                  <a:tcPr marT="91425" marB="91425" marR="91425" marL="91425"/>
                </a:tc>
                <a:tc>
                  <a:txBody>
                    <a:bodyPr/>
                    <a:lstStyle/>
                    <a:p>
                      <a:pPr indent="0" lvl="0" marL="0" rtl="0" algn="l">
                        <a:spcBef>
                          <a:spcPts val="0"/>
                        </a:spcBef>
                        <a:spcAft>
                          <a:spcPts val="0"/>
                        </a:spcAft>
                        <a:buNone/>
                      </a:pPr>
                      <a:r>
                        <a:rPr lang="en-US"/>
                        <a:t>                            3,510,420</a:t>
                      </a:r>
                      <a:endParaRPr/>
                    </a:p>
                  </a:txBody>
                  <a:tcPr marT="91425" marB="91425" marR="91425" marL="91425"/>
                </a:tc>
                <a:tc>
                  <a:txBody>
                    <a:bodyPr/>
                    <a:lstStyle/>
                    <a:p>
                      <a:pPr indent="0" lvl="0" marL="0" rtl="0" algn="l">
                        <a:spcBef>
                          <a:spcPts val="0"/>
                        </a:spcBef>
                        <a:spcAft>
                          <a:spcPts val="0"/>
                        </a:spcAft>
                        <a:buNone/>
                      </a:pPr>
                      <a:r>
                        <a:rPr lang="en-US"/>
                        <a:t>    	14,272</a:t>
                      </a:r>
                      <a:endParaRPr/>
                    </a:p>
                  </a:txBody>
                  <a:tcPr marT="91425" marB="91425" marR="91425" marL="91425"/>
                </a:tc>
                <a:tc>
                  <a:txBody>
                    <a:bodyPr/>
                    <a:lstStyle/>
                    <a:p>
                      <a:pPr indent="0" lvl="0" marL="0" rtl="0" algn="l">
                        <a:spcBef>
                          <a:spcPts val="0"/>
                        </a:spcBef>
                        <a:spcAft>
                          <a:spcPts val="0"/>
                        </a:spcAft>
                        <a:buNone/>
                      </a:pPr>
                      <a:r>
                        <a:rPr lang="en-US"/>
                        <a:t>      	246</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3</a:t>
                      </a:r>
                      <a:endParaRPr/>
                    </a:p>
                  </a:txBody>
                  <a:tcPr marT="91425" marB="91425" marR="91425" marL="91425"/>
                </a:tc>
                <a:tc>
                  <a:txBody>
                    <a:bodyPr/>
                    <a:lstStyle/>
                    <a:p>
                      <a:pPr indent="0" lvl="0" marL="0" rtl="0" algn="l">
                        <a:spcBef>
                          <a:spcPts val="0"/>
                        </a:spcBef>
                        <a:spcAft>
                          <a:spcPts val="0"/>
                        </a:spcAft>
                        <a:buNone/>
                      </a:pPr>
                      <a:r>
                        <a:rPr lang="en-US"/>
                        <a:t>HP OfficeJet Pro 9015 All-in-One Printer</a:t>
                      </a:r>
                      <a:endParaRPr/>
                    </a:p>
                  </a:txBody>
                  <a:tcPr marT="91425" marB="91425" marR="91425" marL="91425"/>
                </a:tc>
                <a:tc>
                  <a:txBody>
                    <a:bodyPr/>
                    <a:lstStyle/>
                    <a:p>
                      <a:pPr indent="0" lvl="0" marL="0" rtl="0" algn="l">
                        <a:spcBef>
                          <a:spcPts val="0"/>
                        </a:spcBef>
                        <a:spcAft>
                          <a:spcPts val="0"/>
                        </a:spcAft>
                        <a:buNone/>
                      </a:pPr>
                      <a:r>
                        <a:rPr lang="en-US"/>
                        <a:t>    	6,986,169</a:t>
                      </a:r>
                      <a:endParaRPr/>
                    </a:p>
                  </a:txBody>
                  <a:tcPr marT="91425" marB="91425" marR="91425" marL="91425"/>
                </a:tc>
                <a:tc>
                  <a:txBody>
                    <a:bodyPr/>
                    <a:lstStyle/>
                    <a:p>
                      <a:pPr indent="0" lvl="0" marL="0" rtl="0" algn="l">
                        <a:spcBef>
                          <a:spcPts val="0"/>
                        </a:spcBef>
                        <a:spcAft>
                          <a:spcPts val="0"/>
                        </a:spcAft>
                        <a:buNone/>
                      </a:pPr>
                      <a:r>
                        <a:rPr lang="en-US"/>
                        <a:t>    	29,920</a:t>
                      </a:r>
                      <a:endParaRPr/>
                    </a:p>
                  </a:txBody>
                  <a:tcPr marT="91425" marB="91425" marR="91425" marL="91425"/>
                </a:tc>
                <a:tc>
                  <a:txBody>
                    <a:bodyPr/>
                    <a:lstStyle/>
                    <a:p>
                      <a:pPr indent="0" lvl="0" marL="0" rtl="0" algn="l">
                        <a:spcBef>
                          <a:spcPts val="0"/>
                        </a:spcBef>
                        <a:spcAft>
                          <a:spcPts val="0"/>
                        </a:spcAft>
                        <a:buNone/>
                      </a:pPr>
                      <a:r>
                        <a:rPr lang="en-US"/>
                        <a:t>      	233</a:t>
                      </a:r>
                      <a:endParaRPr/>
                    </a:p>
                  </a:txBody>
                  <a:tcPr marT="91425" marB="91425" marR="91425" marL="91425"/>
                </a:tc>
              </a:tr>
              <a:tr h="1410325">
                <a:tc>
                  <a:txBody>
                    <a:bodyPr/>
                    <a:lstStyle/>
                    <a:p>
                      <a:pPr indent="0" lvl="0" marL="0" rtl="0" algn="r">
                        <a:lnSpc>
                          <a:spcPct val="115000"/>
                        </a:lnSpc>
                        <a:spcBef>
                          <a:spcPts val="0"/>
                        </a:spcBef>
                        <a:spcAft>
                          <a:spcPts val="0"/>
                        </a:spcAft>
                        <a:buNone/>
                      </a:pPr>
                      <a:r>
                        <a:rPr lang="en-US"/>
                        <a:t>0</a:t>
                      </a:r>
                      <a:endParaRPr/>
                    </a:p>
                  </a:txBody>
                  <a:tcPr marT="91425" marB="91425" marR="91425" marL="91425"/>
                </a:tc>
                <a:tc>
                  <a:txBody>
                    <a:bodyPr/>
                    <a:lstStyle/>
                    <a:p>
                      <a:pPr indent="0" lvl="0" marL="0" rtl="0" algn="l">
                        <a:spcBef>
                          <a:spcPts val="0"/>
                        </a:spcBef>
                        <a:spcAft>
                          <a:spcPts val="0"/>
                        </a:spcAft>
                        <a:buNone/>
                      </a:pPr>
                      <a:r>
                        <a:rPr lang="en-US"/>
                        <a:t>HP OfficeJet Pro 8028 All-in-One Printer</a:t>
                      </a:r>
                      <a:endParaRPr/>
                    </a:p>
                  </a:txBody>
                  <a:tcPr marT="91425" marB="91425" marR="91425" marL="91425"/>
                </a:tc>
                <a:tc>
                  <a:txBody>
                    <a:bodyPr/>
                    <a:lstStyle/>
                    <a:p>
                      <a:pPr indent="0" lvl="0" marL="0" rtl="0" algn="l">
                        <a:spcBef>
                          <a:spcPts val="0"/>
                        </a:spcBef>
                        <a:spcAft>
                          <a:spcPts val="0"/>
                        </a:spcAft>
                        <a:buNone/>
                      </a:pPr>
                      <a:r>
                        <a:rPr lang="en-US"/>
                        <a:t>      	8,342,784</a:t>
                      </a:r>
                      <a:endParaRPr/>
                    </a:p>
                  </a:txBody>
                  <a:tcPr marT="91425" marB="91425" marR="91425" marL="91425"/>
                </a:tc>
                <a:tc>
                  <a:txBody>
                    <a:bodyPr/>
                    <a:lstStyle/>
                    <a:p>
                      <a:pPr indent="0" lvl="0" marL="0" rtl="0" algn="l">
                        <a:spcBef>
                          <a:spcPts val="0"/>
                        </a:spcBef>
                        <a:spcAft>
                          <a:spcPts val="0"/>
                        </a:spcAft>
                        <a:buNone/>
                      </a:pPr>
                      <a:r>
                        <a:rPr lang="en-US"/>
                        <a:t>        	43,452</a:t>
                      </a:r>
                      <a:endParaRPr/>
                    </a:p>
                  </a:txBody>
                  <a:tcPr marT="91425" marB="91425" marR="91425" marL="91425"/>
                </a:tc>
                <a:tc>
                  <a:txBody>
                    <a:bodyPr/>
                    <a:lstStyle/>
                    <a:p>
                      <a:pPr indent="0" lvl="0" marL="0" rtl="0" algn="l">
                        <a:spcBef>
                          <a:spcPts val="0"/>
                        </a:spcBef>
                        <a:spcAft>
                          <a:spcPts val="0"/>
                        </a:spcAft>
                        <a:buNone/>
                      </a:pPr>
                      <a:r>
                        <a:rPr lang="en-US"/>
                        <a:t>             	192</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HP OfficeJet Pro 8720 All-in-One Printer</a:t>
                      </a:r>
                      <a:endParaRPr/>
                    </a:p>
                  </a:txBody>
                  <a:tcPr marT="91425" marB="91425" marR="91425" marL="91425"/>
                </a:tc>
                <a:tc>
                  <a:txBody>
                    <a:bodyPr/>
                    <a:lstStyle/>
                    <a:p>
                      <a:pPr indent="0" lvl="0" marL="0" rtl="0" algn="l">
                        <a:spcBef>
                          <a:spcPts val="0"/>
                        </a:spcBef>
                        <a:spcAft>
                          <a:spcPts val="0"/>
                        </a:spcAft>
                        <a:buNone/>
                      </a:pPr>
                      <a:r>
                        <a:rPr lang="en-US"/>
                        <a:t>    	1,309,525</a:t>
                      </a:r>
                      <a:endParaRPr/>
                    </a:p>
                  </a:txBody>
                  <a:tcPr marT="91425" marB="91425" marR="91425" marL="91425"/>
                </a:tc>
                <a:tc>
                  <a:txBody>
                    <a:bodyPr/>
                    <a:lstStyle/>
                    <a:p>
                      <a:pPr indent="0" lvl="0" marL="0" rtl="0" algn="l">
                        <a:spcBef>
                          <a:spcPts val="0"/>
                        </a:spcBef>
                        <a:spcAft>
                          <a:spcPts val="0"/>
                        </a:spcAft>
                        <a:buNone/>
                      </a:pPr>
                      <a:r>
                        <a:rPr lang="en-US"/>
                        <a:t>          	4,167</a:t>
                      </a:r>
                      <a:endParaRPr/>
                    </a:p>
                  </a:txBody>
                  <a:tcPr marT="91425" marB="91425" marR="91425" marL="91425"/>
                </a:tc>
                <a:tc>
                  <a:txBody>
                    <a:bodyPr/>
                    <a:lstStyle/>
                    <a:p>
                      <a:pPr indent="0" lvl="0" marL="0" rtl="0" algn="l">
                        <a:spcBef>
                          <a:spcPts val="0"/>
                        </a:spcBef>
                        <a:spcAft>
                          <a:spcPts val="0"/>
                        </a:spcAft>
                        <a:buNone/>
                      </a:pPr>
                      <a:r>
                        <a:rPr lang="en-US"/>
                        <a:t>             	314</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HP OfficeJet Pro 6978 All-in-One Printer</a:t>
                      </a:r>
                      <a:endParaRPr/>
                    </a:p>
                  </a:txBody>
                  <a:tcPr marT="91425" marB="91425" marR="91425" marL="91425"/>
                </a:tc>
                <a:tc>
                  <a:txBody>
                    <a:bodyPr/>
                    <a:lstStyle/>
                    <a:p>
                      <a:pPr indent="0" lvl="0" marL="0" rtl="0" algn="l">
                        <a:spcBef>
                          <a:spcPts val="0"/>
                        </a:spcBef>
                        <a:spcAft>
                          <a:spcPts val="0"/>
                        </a:spcAft>
                        <a:buNone/>
                      </a:pPr>
                      <a:r>
                        <a:rPr lang="en-US"/>
                        <a:t>                            2,693,890</a:t>
                      </a:r>
                      <a:endParaRPr/>
                    </a:p>
                  </a:txBody>
                  <a:tcPr marT="91425" marB="91425" marR="91425" marL="91425"/>
                </a:tc>
                <a:tc>
                  <a:txBody>
                    <a:bodyPr/>
                    <a:lstStyle/>
                    <a:p>
                      <a:pPr indent="0" lvl="0" marL="0" rtl="0" algn="l">
                        <a:spcBef>
                          <a:spcPts val="0"/>
                        </a:spcBef>
                        <a:spcAft>
                          <a:spcPts val="0"/>
                        </a:spcAft>
                        <a:buNone/>
                      </a:pPr>
                      <a:r>
                        <a:rPr lang="en-US"/>
                        <a:t>    	11,013</a:t>
                      </a:r>
                      <a:endParaRPr/>
                    </a:p>
                  </a:txBody>
                  <a:tcPr marT="91425" marB="91425" marR="91425" marL="91425"/>
                </a:tc>
                <a:tc>
                  <a:txBody>
                    <a:bodyPr/>
                    <a:lstStyle/>
                    <a:p>
                      <a:pPr indent="0" lvl="0" marL="0" rtl="0" algn="l">
                        <a:spcBef>
                          <a:spcPts val="0"/>
                        </a:spcBef>
                        <a:spcAft>
                          <a:spcPts val="0"/>
                        </a:spcAft>
                        <a:buNone/>
                      </a:pPr>
                      <a:r>
                        <a:rPr lang="en-US"/>
                        <a:t>      	245</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3</a:t>
                      </a:r>
                      <a:endParaRPr/>
                    </a:p>
                  </a:txBody>
                  <a:tcPr marT="91425" marB="91425" marR="91425" marL="91425"/>
                </a:tc>
                <a:tc>
                  <a:txBody>
                    <a:bodyPr/>
                    <a:lstStyle/>
                    <a:p>
                      <a:pPr indent="0" lvl="0" marL="0" rtl="0" algn="l">
                        <a:spcBef>
                          <a:spcPts val="0"/>
                        </a:spcBef>
                        <a:spcAft>
                          <a:spcPts val="0"/>
                        </a:spcAft>
                        <a:buNone/>
                      </a:pPr>
                      <a:r>
                        <a:rPr lang="en-US"/>
                        <a:t>HP ENVY Pro 6455 All-in-One Printer</a:t>
                      </a:r>
                      <a:endParaRPr/>
                    </a:p>
                  </a:txBody>
                  <a:tcPr marT="91425" marB="91425" marR="91425" marL="91425"/>
                </a:tc>
                <a:tc>
                  <a:txBody>
                    <a:bodyPr/>
                    <a:lstStyle/>
                    <a:p>
                      <a:pPr indent="0" lvl="0" marL="0" rtl="0" algn="l">
                        <a:spcBef>
                          <a:spcPts val="0"/>
                        </a:spcBef>
                        <a:spcAft>
                          <a:spcPts val="0"/>
                        </a:spcAft>
                        <a:buNone/>
                      </a:pPr>
                      <a:r>
                        <a:rPr lang="en-US"/>
                        <a:t>    	3,263,032</a:t>
                      </a:r>
                      <a:endParaRPr/>
                    </a:p>
                  </a:txBody>
                  <a:tcPr marT="91425" marB="91425" marR="91425" marL="91425"/>
                </a:tc>
                <a:tc>
                  <a:txBody>
                    <a:bodyPr/>
                    <a:lstStyle/>
                    <a:p>
                      <a:pPr indent="0" lvl="0" marL="0" rtl="0" algn="l">
                        <a:spcBef>
                          <a:spcPts val="0"/>
                        </a:spcBef>
                        <a:spcAft>
                          <a:spcPts val="0"/>
                        </a:spcAft>
                        <a:buNone/>
                      </a:pPr>
                      <a:r>
                        <a:rPr lang="en-US"/>
                        <a:t>    	21,857</a:t>
                      </a:r>
                      <a:endParaRPr/>
                    </a:p>
                  </a:txBody>
                  <a:tcPr marT="91425" marB="91425" marR="91425" marL="91425"/>
                </a:tc>
                <a:tc>
                  <a:txBody>
                    <a:bodyPr/>
                    <a:lstStyle/>
                    <a:p>
                      <a:pPr indent="0" lvl="0" marL="0" rtl="0" algn="l">
                        <a:spcBef>
                          <a:spcPts val="0"/>
                        </a:spcBef>
                        <a:spcAft>
                          <a:spcPts val="0"/>
                        </a:spcAft>
                        <a:buNone/>
                      </a:pPr>
                      <a:r>
                        <a:rPr lang="en-US"/>
                        <a:t>      	149</a:t>
                      </a:r>
                      <a:endParaRPr/>
                    </a:p>
                  </a:txBody>
                  <a:tcPr marT="91425" marB="91425" marR="91425" marL="91425"/>
                </a:tc>
              </a:tr>
              <a:tr h="1410325">
                <a:tc>
                  <a:txBody>
                    <a:bodyPr/>
                    <a:lstStyle/>
                    <a:p>
                      <a:pPr indent="0" lvl="0" marL="0" rtl="0" algn="r">
                        <a:lnSpc>
                          <a:spcPct val="115000"/>
                        </a:lnSpc>
                        <a:spcBef>
                          <a:spcPts val="0"/>
                        </a:spcBef>
                        <a:spcAft>
                          <a:spcPts val="0"/>
                        </a:spcAft>
                        <a:buNone/>
                      </a:pPr>
                      <a:r>
                        <a:rPr lang="en-US"/>
                        <a:t>0</a:t>
                      </a:r>
                      <a:endParaRPr/>
                    </a:p>
                  </a:txBody>
                  <a:tcPr marT="91425" marB="91425" marR="91425" marL="91425"/>
                </a:tc>
                <a:tc>
                  <a:txBody>
                    <a:bodyPr/>
                    <a:lstStyle/>
                    <a:p>
                      <a:pPr indent="0" lvl="0" marL="0" rtl="0" algn="l">
                        <a:spcBef>
                          <a:spcPts val="0"/>
                        </a:spcBef>
                        <a:spcAft>
                          <a:spcPts val="0"/>
                        </a:spcAft>
                        <a:buNone/>
                      </a:pPr>
                      <a:r>
                        <a:rPr lang="en-US"/>
                        <a:t>HP OfficeJet Pro 8025 All-in-One Printer</a:t>
                      </a:r>
                      <a:endParaRPr/>
                    </a:p>
                  </a:txBody>
                  <a:tcPr marT="91425" marB="91425" marR="91425" marL="91425"/>
                </a:tc>
                <a:tc>
                  <a:txBody>
                    <a:bodyPr/>
                    <a:lstStyle/>
                    <a:p>
                      <a:pPr indent="0" lvl="0" marL="0" rtl="0" algn="l">
                        <a:spcBef>
                          <a:spcPts val="0"/>
                        </a:spcBef>
                        <a:spcAft>
                          <a:spcPts val="0"/>
                        </a:spcAft>
                        <a:buNone/>
                      </a:pPr>
                      <a:r>
                        <a:rPr lang="en-US"/>
                        <a:t>    	11,255,063</a:t>
                      </a:r>
                      <a:endParaRPr/>
                    </a:p>
                  </a:txBody>
                  <a:tcPr marT="91425" marB="91425" marR="91425" marL="91425"/>
                </a:tc>
                <a:tc>
                  <a:txBody>
                    <a:bodyPr/>
                    <a:lstStyle/>
                    <a:p>
                      <a:pPr indent="0" lvl="0" marL="0" rtl="0" algn="l">
                        <a:spcBef>
                          <a:spcPts val="0"/>
                        </a:spcBef>
                        <a:spcAft>
                          <a:spcPts val="0"/>
                        </a:spcAft>
                        <a:buNone/>
                      </a:pPr>
                      <a:r>
                        <a:rPr lang="en-US"/>
                        <a:t>        	65,965</a:t>
                      </a:r>
                      <a:endParaRPr/>
                    </a:p>
                  </a:txBody>
                  <a:tcPr marT="91425" marB="91425" marR="91425" marL="91425"/>
                </a:tc>
                <a:tc>
                  <a:txBody>
                    <a:bodyPr/>
                    <a:lstStyle/>
                    <a:p>
                      <a:pPr indent="0" lvl="0" marL="0" rtl="0" algn="l">
                        <a:spcBef>
                          <a:spcPts val="0"/>
                        </a:spcBef>
                        <a:spcAft>
                          <a:spcPts val="0"/>
                        </a:spcAft>
                        <a:buNone/>
                      </a:pPr>
                      <a:r>
                        <a:rPr lang="en-US"/>
                        <a:t>             	171</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HP OfficeJet Pro 9018 All-in-One Printer</a:t>
                      </a:r>
                      <a:endParaRPr/>
                    </a:p>
                  </a:txBody>
                  <a:tcPr marT="91425" marB="91425" marR="91425" marL="91425"/>
                </a:tc>
                <a:tc>
                  <a:txBody>
                    <a:bodyPr/>
                    <a:lstStyle/>
                    <a:p>
                      <a:pPr indent="0" lvl="0" marL="0" rtl="0" algn="l">
                        <a:spcBef>
                          <a:spcPts val="0"/>
                        </a:spcBef>
                        <a:spcAft>
                          <a:spcPts val="0"/>
                        </a:spcAft>
                        <a:buNone/>
                      </a:pPr>
                      <a:r>
                        <a:rPr lang="en-US"/>
                        <a:t>    	1,382,400</a:t>
                      </a:r>
                      <a:endParaRPr/>
                    </a:p>
                  </a:txBody>
                  <a:tcPr marT="91425" marB="91425" marR="91425" marL="91425"/>
                </a:tc>
                <a:tc>
                  <a:txBody>
                    <a:bodyPr/>
                    <a:lstStyle/>
                    <a:p>
                      <a:pPr indent="0" lvl="0" marL="0" rtl="0" algn="l">
                        <a:spcBef>
                          <a:spcPts val="0"/>
                        </a:spcBef>
                        <a:spcAft>
                          <a:spcPts val="0"/>
                        </a:spcAft>
                        <a:buNone/>
                      </a:pPr>
                      <a:r>
                        <a:rPr lang="en-US"/>
                        <a:t>          	5,400</a:t>
                      </a:r>
                      <a:endParaRPr/>
                    </a:p>
                  </a:txBody>
                  <a:tcPr marT="91425" marB="91425" marR="91425" marL="91425"/>
                </a:tc>
                <a:tc>
                  <a:txBody>
                    <a:bodyPr/>
                    <a:lstStyle/>
                    <a:p>
                      <a:pPr indent="0" lvl="0" marL="0" rtl="0" algn="l">
                        <a:spcBef>
                          <a:spcPts val="0"/>
                        </a:spcBef>
                        <a:spcAft>
                          <a:spcPts val="0"/>
                        </a:spcAft>
                        <a:buNone/>
                      </a:pPr>
                      <a:r>
                        <a:rPr lang="en-US"/>
                        <a:t>             	256</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HP OfficeJet Pro 8710 All-in-One Printer</a:t>
                      </a:r>
                      <a:endParaRPr/>
                    </a:p>
                  </a:txBody>
                  <a:tcPr marT="91425" marB="91425" marR="91425" marL="91425"/>
                </a:tc>
                <a:tc>
                  <a:txBody>
                    <a:bodyPr/>
                    <a:lstStyle/>
                    <a:p>
                      <a:pPr indent="0" lvl="0" marL="0" rtl="0" algn="l">
                        <a:spcBef>
                          <a:spcPts val="0"/>
                        </a:spcBef>
                        <a:spcAft>
                          <a:spcPts val="0"/>
                        </a:spcAft>
                        <a:buNone/>
                      </a:pPr>
                      <a:r>
                        <a:rPr lang="en-US"/>
                        <a:t>                            2,968,287</a:t>
                      </a:r>
                      <a:endParaRPr/>
                    </a:p>
                  </a:txBody>
                  <a:tcPr marT="91425" marB="91425" marR="91425" marL="91425"/>
                </a:tc>
                <a:tc>
                  <a:txBody>
                    <a:bodyPr/>
                    <a:lstStyle/>
                    <a:p>
                      <a:pPr indent="0" lvl="0" marL="0" rtl="0" algn="l">
                        <a:spcBef>
                          <a:spcPts val="0"/>
                        </a:spcBef>
                        <a:spcAft>
                          <a:spcPts val="0"/>
                        </a:spcAft>
                        <a:buNone/>
                      </a:pPr>
                      <a:r>
                        <a:rPr lang="en-US"/>
                        <a:t>    	12,904</a:t>
                      </a:r>
                      <a:endParaRPr/>
                    </a:p>
                  </a:txBody>
                  <a:tcPr marT="91425" marB="91425" marR="91425" marL="91425"/>
                </a:tc>
                <a:tc>
                  <a:txBody>
                    <a:bodyPr/>
                    <a:lstStyle/>
                    <a:p>
                      <a:pPr indent="0" lvl="0" marL="0" rtl="0" algn="l">
                        <a:spcBef>
                          <a:spcPts val="0"/>
                        </a:spcBef>
                        <a:spcAft>
                          <a:spcPts val="0"/>
                        </a:spcAft>
                        <a:buNone/>
                      </a:pPr>
                      <a:r>
                        <a:rPr lang="en-US"/>
                        <a:t>      	230</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3</a:t>
                      </a:r>
                      <a:endParaRPr/>
                    </a:p>
                  </a:txBody>
                  <a:tcPr marT="91425" marB="91425" marR="91425" marL="91425"/>
                </a:tc>
                <a:tc>
                  <a:txBody>
                    <a:bodyPr/>
                    <a:lstStyle/>
                    <a:p>
                      <a:pPr indent="0" lvl="0" marL="0" rtl="0" algn="l">
                        <a:spcBef>
                          <a:spcPts val="0"/>
                        </a:spcBef>
                        <a:spcAft>
                          <a:spcPts val="0"/>
                        </a:spcAft>
                        <a:buNone/>
                      </a:pPr>
                      <a:r>
                        <a:rPr lang="en-US"/>
                        <a:t>HP ENVY 6055 All-In-One Printer</a:t>
                      </a:r>
                      <a:endParaRPr/>
                    </a:p>
                  </a:txBody>
                  <a:tcPr marT="91425" marB="91425" marR="91425" marL="91425"/>
                </a:tc>
                <a:tc>
                  <a:txBody>
                    <a:bodyPr/>
                    <a:lstStyle/>
                    <a:p>
                      <a:pPr indent="0" lvl="0" marL="0" rtl="0" algn="l">
                        <a:spcBef>
                          <a:spcPts val="0"/>
                        </a:spcBef>
                        <a:spcAft>
                          <a:spcPts val="0"/>
                        </a:spcAft>
                        <a:buNone/>
                      </a:pPr>
                      <a:r>
                        <a:rPr lang="en-US"/>
                        <a:t>    	4,129,867</a:t>
                      </a:r>
                      <a:endParaRPr/>
                    </a:p>
                  </a:txBody>
                  <a:tcPr marT="91425" marB="91425" marR="91425" marL="91425"/>
                </a:tc>
                <a:tc>
                  <a:txBody>
                    <a:bodyPr/>
                    <a:lstStyle/>
                    <a:p>
                      <a:pPr indent="0" lvl="0" marL="0" rtl="0" algn="l">
                        <a:spcBef>
                          <a:spcPts val="0"/>
                        </a:spcBef>
                        <a:spcAft>
                          <a:spcPts val="0"/>
                        </a:spcAft>
                        <a:buNone/>
                      </a:pPr>
                      <a:r>
                        <a:rPr lang="en-US"/>
                        <a:t>    	31,351</a:t>
                      </a:r>
                      <a:endParaRPr/>
                    </a:p>
                  </a:txBody>
                  <a:tcPr marT="91425" marB="91425" marR="91425" marL="91425"/>
                </a:tc>
                <a:tc>
                  <a:txBody>
                    <a:bodyPr/>
                    <a:lstStyle/>
                    <a:p>
                      <a:pPr indent="0" lvl="0" marL="0" rtl="0" algn="l">
                        <a:spcBef>
                          <a:spcPts val="0"/>
                        </a:spcBef>
                        <a:spcAft>
                          <a:spcPts val="0"/>
                        </a:spcAft>
                        <a:buNone/>
                      </a:pPr>
                      <a:r>
                        <a:rPr lang="en-US"/>
                        <a:t>      	132</a:t>
                      </a:r>
                      <a:endParaRPr/>
                    </a:p>
                  </a:txBody>
                  <a:tcPr marT="91425" marB="91425" marR="91425" marL="91425"/>
                </a:tc>
              </a:tr>
              <a:tr h="1410325">
                <a:tc>
                  <a:txBody>
                    <a:bodyPr/>
                    <a:lstStyle/>
                    <a:p>
                      <a:pPr indent="0" lvl="0" marL="0" rtl="0" algn="r">
                        <a:lnSpc>
                          <a:spcPct val="115000"/>
                        </a:lnSpc>
                        <a:spcBef>
                          <a:spcPts val="0"/>
                        </a:spcBef>
                        <a:spcAft>
                          <a:spcPts val="0"/>
                        </a:spcAft>
                        <a:buNone/>
                      </a:pPr>
                      <a:r>
                        <a:rPr lang="en-US"/>
                        <a:t>0</a:t>
                      </a:r>
                      <a:endParaRPr/>
                    </a:p>
                  </a:txBody>
                  <a:tcPr marT="91425" marB="91425" marR="91425" marL="91425"/>
                </a:tc>
                <a:tc>
                  <a:txBody>
                    <a:bodyPr/>
                    <a:lstStyle/>
                    <a:p>
                      <a:pPr indent="0" lvl="0" marL="0" rtl="0" algn="l">
                        <a:spcBef>
                          <a:spcPts val="0"/>
                        </a:spcBef>
                        <a:spcAft>
                          <a:spcPts val="0"/>
                        </a:spcAft>
                        <a:buNone/>
                      </a:pPr>
                      <a:r>
                        <a:rPr lang="en-US"/>
                        <a:t>HP ENVY Pro 6455 All-in-One Printer</a:t>
                      </a:r>
                      <a:endParaRPr/>
                    </a:p>
                  </a:txBody>
                  <a:tcPr marT="91425" marB="91425" marR="91425" marL="91425"/>
                </a:tc>
                <a:tc>
                  <a:txBody>
                    <a:bodyPr/>
                    <a:lstStyle/>
                    <a:p>
                      <a:pPr indent="0" lvl="0" marL="0" rtl="0" algn="l">
                        <a:spcBef>
                          <a:spcPts val="0"/>
                        </a:spcBef>
                        <a:spcAft>
                          <a:spcPts val="0"/>
                        </a:spcAft>
                        <a:buNone/>
                      </a:pPr>
                      <a:r>
                        <a:rPr lang="en-US"/>
                        <a:t>      	6,481,575</a:t>
                      </a:r>
                      <a:endParaRPr/>
                    </a:p>
                  </a:txBody>
                  <a:tcPr marT="91425" marB="91425" marR="91425" marL="91425"/>
                </a:tc>
                <a:tc>
                  <a:txBody>
                    <a:bodyPr/>
                    <a:lstStyle/>
                    <a:p>
                      <a:pPr indent="0" lvl="0" marL="0" rtl="0" algn="l">
                        <a:spcBef>
                          <a:spcPts val="0"/>
                        </a:spcBef>
                        <a:spcAft>
                          <a:spcPts val="0"/>
                        </a:spcAft>
                        <a:buNone/>
                      </a:pPr>
                      <a:r>
                        <a:rPr lang="en-US"/>
                        <a:t>        	43,416</a:t>
                      </a:r>
                      <a:endParaRPr/>
                    </a:p>
                  </a:txBody>
                  <a:tcPr marT="91425" marB="91425" marR="91425" marL="91425"/>
                </a:tc>
                <a:tc>
                  <a:txBody>
                    <a:bodyPr/>
                    <a:lstStyle/>
                    <a:p>
                      <a:pPr indent="0" lvl="0" marL="0" rtl="0" algn="l">
                        <a:spcBef>
                          <a:spcPts val="0"/>
                        </a:spcBef>
                        <a:spcAft>
                          <a:spcPts val="0"/>
                        </a:spcAft>
                        <a:buNone/>
                      </a:pPr>
                      <a:r>
                        <a:rPr lang="en-US"/>
                        <a:t>             	149</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HP OfficeJet Pro 6978 All-in-One Printer</a:t>
                      </a:r>
                      <a:endParaRPr/>
                    </a:p>
                  </a:txBody>
                  <a:tcPr marT="91425" marB="91425" marR="91425" marL="91425"/>
                </a:tc>
                <a:tc>
                  <a:txBody>
                    <a:bodyPr/>
                    <a:lstStyle/>
                    <a:p>
                      <a:pPr indent="0" lvl="0" marL="0" rtl="0" algn="l">
                        <a:spcBef>
                          <a:spcPts val="0"/>
                        </a:spcBef>
                        <a:spcAft>
                          <a:spcPts val="0"/>
                        </a:spcAft>
                        <a:buNone/>
                      </a:pPr>
                      <a:r>
                        <a:rPr lang="en-US"/>
                        <a:t>    	1,198,834</a:t>
                      </a:r>
                      <a:endParaRPr/>
                    </a:p>
                  </a:txBody>
                  <a:tcPr marT="91425" marB="91425" marR="91425" marL="91425"/>
                </a:tc>
                <a:tc>
                  <a:txBody>
                    <a:bodyPr/>
                    <a:lstStyle/>
                    <a:p>
                      <a:pPr indent="0" lvl="0" marL="0" rtl="0" algn="l">
                        <a:spcBef>
                          <a:spcPts val="0"/>
                        </a:spcBef>
                        <a:spcAft>
                          <a:spcPts val="0"/>
                        </a:spcAft>
                        <a:buNone/>
                      </a:pPr>
                      <a:r>
                        <a:rPr lang="en-US"/>
                        <a:t>          	4,901</a:t>
                      </a:r>
                      <a:endParaRPr/>
                    </a:p>
                  </a:txBody>
                  <a:tcPr marT="91425" marB="91425" marR="91425" marL="91425"/>
                </a:tc>
                <a:tc>
                  <a:txBody>
                    <a:bodyPr/>
                    <a:lstStyle/>
                    <a:p>
                      <a:pPr indent="0" lvl="0" marL="0" rtl="0" algn="l">
                        <a:spcBef>
                          <a:spcPts val="0"/>
                        </a:spcBef>
                        <a:spcAft>
                          <a:spcPts val="0"/>
                        </a:spcAft>
                        <a:buNone/>
                      </a:pPr>
                      <a:r>
                        <a:rPr lang="en-US"/>
                        <a:t>             	245</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HP ENVY 5660 e-All-in-One Printer</a:t>
                      </a:r>
                      <a:endParaRPr/>
                    </a:p>
                  </a:txBody>
                  <a:tcPr marT="91425" marB="91425" marR="91425" marL="91425"/>
                </a:tc>
                <a:tc>
                  <a:txBody>
                    <a:bodyPr/>
                    <a:lstStyle/>
                    <a:p>
                      <a:pPr indent="0" lvl="0" marL="0" rtl="0" algn="l">
                        <a:spcBef>
                          <a:spcPts val="0"/>
                        </a:spcBef>
                        <a:spcAft>
                          <a:spcPts val="0"/>
                        </a:spcAft>
                        <a:buNone/>
                      </a:pPr>
                      <a:r>
                        <a:rPr lang="en-US"/>
                        <a:t>                            2,055,720</a:t>
                      </a:r>
                      <a:endParaRPr/>
                    </a:p>
                  </a:txBody>
                  <a:tcPr marT="91425" marB="91425" marR="91425" marL="91425"/>
                </a:tc>
                <a:tc>
                  <a:txBody>
                    <a:bodyPr/>
                    <a:lstStyle/>
                    <a:p>
                      <a:pPr indent="0" lvl="0" marL="0" rtl="0" algn="l">
                        <a:spcBef>
                          <a:spcPts val="0"/>
                        </a:spcBef>
                        <a:spcAft>
                          <a:spcPts val="0"/>
                        </a:spcAft>
                        <a:buNone/>
                      </a:pPr>
                      <a:r>
                        <a:rPr lang="en-US"/>
                        <a:t>    	11,112</a:t>
                      </a:r>
                      <a:endParaRPr/>
                    </a:p>
                  </a:txBody>
                  <a:tcPr marT="91425" marB="91425" marR="91425" marL="91425"/>
                </a:tc>
                <a:tc>
                  <a:txBody>
                    <a:bodyPr/>
                    <a:lstStyle/>
                    <a:p>
                      <a:pPr indent="0" lvl="0" marL="0" rtl="0" algn="l">
                        <a:spcBef>
                          <a:spcPts val="0"/>
                        </a:spcBef>
                        <a:spcAft>
                          <a:spcPts val="0"/>
                        </a:spcAft>
                        <a:buNone/>
                      </a:pPr>
                      <a:r>
                        <a:rPr lang="en-US"/>
                        <a:t>      	185</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r">
                        <a:lnSpc>
                          <a:spcPct val="115000"/>
                        </a:lnSpc>
                        <a:spcBef>
                          <a:spcPts val="0"/>
                        </a:spcBef>
                        <a:spcAft>
                          <a:spcPts val="0"/>
                        </a:spcAft>
                        <a:buNone/>
                      </a:pPr>
                      <a:r>
                        <a:rPr lang="en-US"/>
                        <a:t>3</a:t>
                      </a:r>
                      <a:endParaRPr/>
                    </a:p>
                  </a:txBody>
                  <a:tcPr marT="91425" marB="91425" marR="91425" marL="91425"/>
                </a:tc>
                <a:tc>
                  <a:txBody>
                    <a:bodyPr/>
                    <a:lstStyle/>
                    <a:p>
                      <a:pPr indent="0" lvl="0" marL="0" rtl="0" algn="l">
                        <a:spcBef>
                          <a:spcPts val="0"/>
                        </a:spcBef>
                        <a:spcAft>
                          <a:spcPts val="0"/>
                        </a:spcAft>
                        <a:buNone/>
                      </a:pPr>
                      <a:r>
                        <a:rPr lang="en-US"/>
                        <a:t>HP ENVY 5055 All-in-One Printer</a:t>
                      </a:r>
                      <a:endParaRPr/>
                    </a:p>
                  </a:txBody>
                  <a:tcPr marT="91425" marB="91425" marR="91425" marL="91425"/>
                </a:tc>
                <a:tc>
                  <a:txBody>
                    <a:bodyPr/>
                    <a:lstStyle/>
                    <a:p>
                      <a:pPr indent="0" lvl="0" marL="0" rtl="0" algn="l">
                        <a:spcBef>
                          <a:spcPts val="0"/>
                        </a:spcBef>
                        <a:spcAft>
                          <a:spcPts val="0"/>
                        </a:spcAft>
                        <a:buNone/>
                      </a:pPr>
                      <a:r>
                        <a:rPr lang="en-US"/>
                        <a:t>    	1,835,912</a:t>
                      </a:r>
                      <a:endParaRPr/>
                    </a:p>
                  </a:txBody>
                  <a:tcPr marT="91425" marB="91425" marR="91425" marL="91425"/>
                </a:tc>
                <a:tc>
                  <a:txBody>
                    <a:bodyPr/>
                    <a:lstStyle/>
                    <a:p>
                      <a:pPr indent="0" lvl="0" marL="0" rtl="0" algn="l">
                        <a:spcBef>
                          <a:spcPts val="0"/>
                        </a:spcBef>
                        <a:spcAft>
                          <a:spcPts val="0"/>
                        </a:spcAft>
                        <a:buNone/>
                      </a:pPr>
                      <a:r>
                        <a:rPr lang="en-US"/>
                        <a:t>    	15,371</a:t>
                      </a:r>
                      <a:endParaRPr/>
                    </a:p>
                  </a:txBody>
                  <a:tcPr marT="91425" marB="91425" marR="91425" marL="91425"/>
                </a:tc>
                <a:tc>
                  <a:txBody>
                    <a:bodyPr/>
                    <a:lstStyle/>
                    <a:p>
                      <a:pPr indent="0" lvl="0" marL="0" rtl="0" algn="l">
                        <a:spcBef>
                          <a:spcPts val="0"/>
                        </a:spcBef>
                        <a:spcAft>
                          <a:spcPts val="0"/>
                        </a:spcAft>
                        <a:buNone/>
                      </a:pPr>
                      <a:r>
                        <a:rPr lang="en-US"/>
                        <a:t>      	119</a:t>
                      </a:r>
                      <a:endParaRPr/>
                    </a:p>
                  </a:txBody>
                  <a:tcPr marT="91425" marB="91425" marR="91425" marL="91425"/>
                </a:tc>
              </a:tr>
            </a:tbl>
          </a:graphicData>
        </a:graphic>
      </p:graphicFrame>
      <p:sp>
        <p:nvSpPr>
          <p:cNvPr id="599" name="Google Shape;599;p40"/>
          <p:cNvSpPr txBox="1"/>
          <p:nvPr/>
        </p:nvSpPr>
        <p:spPr>
          <a:xfrm>
            <a:off x="1162700" y="455050"/>
            <a:ext cx="9287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latin typeface="Calibri"/>
                <a:ea typeface="Calibri"/>
                <a:cs typeface="Calibri"/>
                <a:sym typeface="Calibri"/>
              </a:rPr>
              <a:t>Appendix 3: Current top 5 printers and our recommendation</a:t>
            </a:r>
            <a:endParaRPr sz="40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1"/>
          <p:cNvSpPr txBox="1"/>
          <p:nvPr/>
        </p:nvSpPr>
        <p:spPr>
          <a:xfrm>
            <a:off x="1162700" y="455050"/>
            <a:ext cx="12322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latin typeface="Calibri"/>
                <a:ea typeface="Calibri"/>
                <a:cs typeface="Calibri"/>
                <a:sym typeface="Calibri"/>
              </a:rPr>
              <a:t>Appendix 4: Random Forest Variable Importance</a:t>
            </a:r>
            <a:endParaRPr sz="4000">
              <a:latin typeface="Calibri"/>
              <a:ea typeface="Calibri"/>
              <a:cs typeface="Calibri"/>
              <a:sym typeface="Calibri"/>
            </a:endParaRPr>
          </a:p>
        </p:txBody>
      </p:sp>
      <p:pic>
        <p:nvPicPr>
          <p:cNvPr id="606" name="Google Shape;606;p41"/>
          <p:cNvPicPr preferRelativeResize="0"/>
          <p:nvPr/>
        </p:nvPicPr>
        <p:blipFill>
          <a:blip r:embed="rId3">
            <a:alphaModFix/>
          </a:blip>
          <a:stretch>
            <a:fillRect/>
          </a:stretch>
        </p:blipFill>
        <p:spPr>
          <a:xfrm>
            <a:off x="1882850" y="1358150"/>
            <a:ext cx="13538575" cy="7814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171F"/>
        </a:solidFill>
      </p:bgPr>
    </p:bg>
    <p:spTree>
      <p:nvGrpSpPr>
        <p:cNvPr id="156" name="Shape 156"/>
        <p:cNvGrpSpPr/>
        <p:nvPr/>
      </p:nvGrpSpPr>
      <p:grpSpPr>
        <a:xfrm>
          <a:off x="0" y="0"/>
          <a:ext cx="0" cy="0"/>
          <a:chOff x="0" y="0"/>
          <a:chExt cx="0" cy="0"/>
        </a:xfrm>
      </p:grpSpPr>
      <p:sp>
        <p:nvSpPr>
          <p:cNvPr id="157" name="Google Shape;157;p18"/>
          <p:cNvSpPr txBox="1"/>
          <p:nvPr/>
        </p:nvSpPr>
        <p:spPr>
          <a:xfrm>
            <a:off x="75" y="-66675"/>
            <a:ext cx="18288000" cy="6162600"/>
          </a:xfrm>
          <a:prstGeom prst="rect">
            <a:avLst/>
          </a:prstGeom>
          <a:solidFill>
            <a:schemeClr val="lt1"/>
          </a:solidFill>
          <a:ln cap="flat" cmpd="sng" w="25400">
            <a:solidFill>
              <a:srgbClr val="E6E6E6"/>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158" name="Google Shape;158;p18"/>
          <p:cNvSpPr txBox="1"/>
          <p:nvPr/>
        </p:nvSpPr>
        <p:spPr>
          <a:xfrm>
            <a:off x="75" y="-66675"/>
            <a:ext cx="18288000" cy="6162600"/>
          </a:xfrm>
          <a:prstGeom prst="rect">
            <a:avLst/>
          </a:prstGeom>
          <a:solidFill>
            <a:srgbClr val="5E5F88">
              <a:alpha val="19610"/>
            </a:srgbClr>
          </a:solidFill>
          <a:ln cap="flat" cmpd="sng" w="25400">
            <a:solidFill>
              <a:srgbClr val="5E5F88">
                <a:alpha val="19610"/>
              </a:srgbClr>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159" name="Google Shape;159;p18"/>
          <p:cNvSpPr txBox="1"/>
          <p:nvPr/>
        </p:nvSpPr>
        <p:spPr>
          <a:xfrm>
            <a:off x="1691926" y="954275"/>
            <a:ext cx="14904300" cy="10929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Clr>
                <a:schemeClr val="lt1"/>
              </a:buClr>
              <a:buSzPts val="3000"/>
              <a:buFont typeface="Open Sans"/>
              <a:buNone/>
            </a:pPr>
            <a:r>
              <a:rPr b="1" lang="en-US" sz="4100">
                <a:solidFill>
                  <a:schemeClr val="dk1"/>
                </a:solidFill>
                <a:latin typeface="Open Sans"/>
                <a:ea typeface="Open Sans"/>
                <a:cs typeface="Open Sans"/>
                <a:sym typeface="Open Sans"/>
              </a:rPr>
              <a:t> </a:t>
            </a:r>
            <a:r>
              <a:rPr b="1" lang="en-US" sz="4100">
                <a:solidFill>
                  <a:schemeClr val="dk1"/>
                </a:solidFill>
                <a:latin typeface="Open Sans"/>
                <a:ea typeface="Open Sans"/>
                <a:cs typeface="Open Sans"/>
                <a:sym typeface="Open Sans"/>
              </a:rPr>
              <a:t>Business Problem: What are we trying to solve?</a:t>
            </a:r>
            <a:endParaRPr sz="4100">
              <a:solidFill>
                <a:schemeClr val="dk1"/>
              </a:solidFill>
            </a:endParaRPr>
          </a:p>
          <a:p>
            <a:pPr indent="0" lvl="0" marL="0" marR="0" rtl="0" algn="ctr">
              <a:lnSpc>
                <a:spcPct val="100000"/>
              </a:lnSpc>
              <a:spcBef>
                <a:spcPts val="0"/>
              </a:spcBef>
              <a:spcAft>
                <a:spcPts val="0"/>
              </a:spcAft>
              <a:buClr>
                <a:srgbClr val="FFFFFF"/>
              </a:buClr>
              <a:buSzPts val="3000"/>
              <a:buFont typeface="Open Sans"/>
              <a:buNone/>
            </a:pPr>
            <a:r>
              <a:t/>
            </a:r>
            <a:endParaRPr b="1" sz="3000">
              <a:solidFill>
                <a:srgbClr val="FFFFFF"/>
              </a:solidFill>
              <a:latin typeface="Open Sans"/>
              <a:ea typeface="Open Sans"/>
              <a:cs typeface="Open Sans"/>
              <a:sym typeface="Open Sans"/>
            </a:endParaRPr>
          </a:p>
        </p:txBody>
      </p:sp>
      <p:sp>
        <p:nvSpPr>
          <p:cNvPr id="160" name="Google Shape;160;p18"/>
          <p:cNvSpPr txBox="1"/>
          <p:nvPr/>
        </p:nvSpPr>
        <p:spPr>
          <a:xfrm>
            <a:off x="1095375" y="1057275"/>
            <a:ext cx="2313600" cy="1692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300"/>
              <a:buFont typeface="Open Sans Light"/>
              <a:buNone/>
            </a:pPr>
            <a:r>
              <a:t/>
            </a:r>
            <a:endParaRPr sz="1100"/>
          </a:p>
        </p:txBody>
      </p:sp>
      <p:sp>
        <p:nvSpPr>
          <p:cNvPr id="161" name="Google Shape;161;p18"/>
          <p:cNvSpPr txBox="1"/>
          <p:nvPr/>
        </p:nvSpPr>
        <p:spPr>
          <a:xfrm>
            <a:off x="16697325" y="9472613"/>
            <a:ext cx="346500" cy="1692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FFFFFF"/>
              </a:buClr>
              <a:buSzPts val="1800"/>
              <a:buFont typeface="Open Sans"/>
              <a:buNone/>
            </a:pPr>
            <a:r>
              <a:t/>
            </a:r>
            <a:endParaRPr sz="1100"/>
          </a:p>
        </p:txBody>
      </p:sp>
      <p:graphicFrame>
        <p:nvGraphicFramePr>
          <p:cNvPr id="162" name="Google Shape;162;p18"/>
          <p:cNvGraphicFramePr/>
          <p:nvPr/>
        </p:nvGraphicFramePr>
        <p:xfrm>
          <a:off x="1355152" y="2611713"/>
          <a:ext cx="3000000" cy="3000000"/>
        </p:xfrm>
        <a:graphic>
          <a:graphicData uri="http://schemas.openxmlformats.org/drawingml/2006/table">
            <a:tbl>
              <a:tblPr bandRow="1" firstRow="1">
                <a:noFill/>
                <a:tableStyleId>{7DC5A079-FBE2-4348-851F-C65CFB662CA1}</a:tableStyleId>
              </a:tblPr>
              <a:tblGrid>
                <a:gridCol w="474350"/>
                <a:gridCol w="2767550"/>
                <a:gridCol w="474350"/>
              </a:tblGrid>
              <a:tr h="5551125">
                <a:tc gridSpan="3">
                  <a:txBody>
                    <a:bodyPr/>
                    <a:lstStyle/>
                    <a:p>
                      <a:pPr indent="0" lvl="0" marL="0" rtl="0" algn="ctr">
                        <a:lnSpc>
                          <a:spcPct val="140000"/>
                        </a:lnSpc>
                        <a:spcBef>
                          <a:spcPts val="0"/>
                        </a:spcBef>
                        <a:spcAft>
                          <a:spcPts val="0"/>
                        </a:spcAft>
                        <a:buNone/>
                      </a:pPr>
                      <a:r>
                        <a:t/>
                      </a:r>
                      <a:endParaRPr sz="2200">
                        <a:solidFill>
                          <a:schemeClr val="lt1"/>
                        </a:solidFill>
                        <a:latin typeface="Open Sans"/>
                        <a:ea typeface="Open Sans"/>
                        <a:cs typeface="Open Sans"/>
                        <a:sym typeface="Open Sans"/>
                      </a:endParaRPr>
                    </a:p>
                    <a:p>
                      <a:pPr indent="0" lvl="0" marL="0" rtl="0" algn="ctr">
                        <a:lnSpc>
                          <a:spcPct val="140000"/>
                        </a:lnSpc>
                        <a:spcBef>
                          <a:spcPts val="0"/>
                        </a:spcBef>
                        <a:spcAft>
                          <a:spcPts val="0"/>
                        </a:spcAft>
                        <a:buNone/>
                      </a:pPr>
                      <a:r>
                        <a:t/>
                      </a:r>
                      <a:endParaRPr sz="2200">
                        <a:solidFill>
                          <a:schemeClr val="lt1"/>
                        </a:solidFill>
                        <a:latin typeface="Open Sans"/>
                        <a:ea typeface="Open Sans"/>
                        <a:cs typeface="Open Sans"/>
                        <a:sym typeface="Open Sans"/>
                      </a:endParaRPr>
                    </a:p>
                    <a:p>
                      <a:pPr indent="0" lvl="0" marL="0" rtl="0" algn="ctr">
                        <a:lnSpc>
                          <a:spcPct val="140000"/>
                        </a:lnSpc>
                        <a:spcBef>
                          <a:spcPts val="0"/>
                        </a:spcBef>
                        <a:spcAft>
                          <a:spcPts val="0"/>
                        </a:spcAft>
                        <a:buNone/>
                      </a:pPr>
                      <a:r>
                        <a:t/>
                      </a:r>
                      <a:endParaRPr sz="2200">
                        <a:solidFill>
                          <a:schemeClr val="lt1"/>
                        </a:solidFill>
                        <a:latin typeface="Open Sans"/>
                        <a:ea typeface="Open Sans"/>
                        <a:cs typeface="Open Sans"/>
                        <a:sym typeface="Open Sans"/>
                      </a:endParaRPr>
                    </a:p>
                    <a:p>
                      <a:pPr indent="0" lvl="0" marL="0" rtl="0" algn="ctr">
                        <a:lnSpc>
                          <a:spcPct val="140000"/>
                        </a:lnSpc>
                        <a:spcBef>
                          <a:spcPts val="0"/>
                        </a:spcBef>
                        <a:spcAft>
                          <a:spcPts val="0"/>
                        </a:spcAft>
                        <a:buNone/>
                      </a:pPr>
                      <a:r>
                        <a:t/>
                      </a:r>
                      <a:endParaRPr b="1" sz="2300">
                        <a:solidFill>
                          <a:schemeClr val="lt1"/>
                        </a:solidFill>
                        <a:latin typeface="Open Sans"/>
                        <a:ea typeface="Open Sans"/>
                        <a:cs typeface="Open Sans"/>
                        <a:sym typeface="Open Sans"/>
                      </a:endParaRPr>
                    </a:p>
                    <a:p>
                      <a:pPr indent="0" lvl="0" marL="0" rtl="0" algn="ctr">
                        <a:lnSpc>
                          <a:spcPct val="140000"/>
                        </a:lnSpc>
                        <a:spcBef>
                          <a:spcPts val="0"/>
                        </a:spcBef>
                        <a:spcAft>
                          <a:spcPts val="0"/>
                        </a:spcAft>
                        <a:buNone/>
                      </a:pPr>
                      <a:r>
                        <a:rPr b="1" lang="en-US" sz="2800">
                          <a:solidFill>
                            <a:schemeClr val="lt1"/>
                          </a:solidFill>
                          <a:latin typeface="Open Sans"/>
                          <a:ea typeface="Open Sans"/>
                          <a:cs typeface="Open Sans"/>
                          <a:sym typeface="Open Sans"/>
                        </a:rPr>
                        <a:t>Problem</a:t>
                      </a:r>
                      <a:endParaRPr b="1" sz="2800">
                        <a:solidFill>
                          <a:schemeClr val="lt1"/>
                        </a:solidFill>
                        <a:latin typeface="Open Sans"/>
                        <a:ea typeface="Open Sans"/>
                        <a:cs typeface="Open Sans"/>
                        <a:sym typeface="Open Sans"/>
                      </a:endParaRPr>
                    </a:p>
                    <a:p>
                      <a:pPr indent="0" lvl="0" marL="0" rtl="0" algn="ctr">
                        <a:lnSpc>
                          <a:spcPct val="140000"/>
                        </a:lnSpc>
                        <a:spcBef>
                          <a:spcPts val="0"/>
                        </a:spcBef>
                        <a:spcAft>
                          <a:spcPts val="0"/>
                        </a:spcAft>
                        <a:buNone/>
                      </a:pPr>
                      <a:r>
                        <a:t/>
                      </a:r>
                      <a:endParaRPr sz="2200">
                        <a:solidFill>
                          <a:schemeClr val="lt1"/>
                        </a:solidFill>
                        <a:latin typeface="Open Sans"/>
                        <a:ea typeface="Open Sans"/>
                        <a:cs typeface="Open Sans"/>
                        <a:sym typeface="Open Sans"/>
                      </a:endParaRPr>
                    </a:p>
                    <a:p>
                      <a:pPr indent="0" lvl="0" marL="0" rtl="0" algn="ctr">
                        <a:lnSpc>
                          <a:spcPct val="140000"/>
                        </a:lnSpc>
                        <a:spcBef>
                          <a:spcPts val="0"/>
                        </a:spcBef>
                        <a:spcAft>
                          <a:spcPts val="0"/>
                        </a:spcAft>
                        <a:buClr>
                          <a:schemeClr val="dk1"/>
                        </a:buClr>
                        <a:buFont typeface="Arial"/>
                        <a:buNone/>
                      </a:pPr>
                      <a:r>
                        <a:rPr lang="en-US" sz="2200">
                          <a:solidFill>
                            <a:schemeClr val="lt1"/>
                          </a:solidFill>
                          <a:latin typeface="Open Sans"/>
                          <a:ea typeface="Open Sans"/>
                          <a:cs typeface="Open Sans"/>
                          <a:sym typeface="Open Sans"/>
                        </a:rPr>
                        <a:t>With the drop in 3rd party cookies by Google, HP needs to renew focus on 1st party data for marketing</a:t>
                      </a:r>
                      <a:r>
                        <a:rPr lang="en-US" sz="2200">
                          <a:solidFill>
                            <a:schemeClr val="dk1"/>
                          </a:solidFill>
                          <a:latin typeface="Lato"/>
                          <a:ea typeface="Lato"/>
                          <a:cs typeface="Lato"/>
                          <a:sym typeface="Lato"/>
                        </a:rPr>
                        <a:t> </a:t>
                      </a:r>
                      <a:endParaRPr sz="2100" u="none" cap="none" strike="noStrike"/>
                    </a:p>
                  </a:txBody>
                  <a:tcPr marT="68600" marB="68600" marR="137175" marL="137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r>
              <a:tr h="589350">
                <a:tc>
                  <a:txBody>
                    <a:bodyPr/>
                    <a:lstStyle/>
                    <a:p>
                      <a:pPr indent="0" lvl="0" marL="0" marR="0" rtl="0" algn="ctr">
                        <a:lnSpc>
                          <a:spcPct val="100000"/>
                        </a:lnSpc>
                        <a:spcBef>
                          <a:spcPts val="0"/>
                        </a:spcBef>
                        <a:spcAft>
                          <a:spcPts val="0"/>
                        </a:spcAft>
                        <a:buClr>
                          <a:schemeClr val="dk1"/>
                        </a:buClr>
                        <a:buSzPts val="200"/>
                        <a:buFont typeface="Arial"/>
                        <a:buNone/>
                      </a:pPr>
                      <a:r>
                        <a:t/>
                      </a:r>
                      <a:endParaRPr sz="200" u="none" cap="none" strike="noStrike">
                        <a:solidFill>
                          <a:schemeClr val="lt1"/>
                        </a:solidFill>
                      </a:endParaRPr>
                    </a:p>
                  </a:txBody>
                  <a:tcPr marT="68600" marB="68600" marR="137175" marL="137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a:p>
                  </a:txBody>
                  <a:tcPr marT="68600" marB="68600" marR="137175" marL="13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200"/>
                        <a:buFont typeface="Arial"/>
                        <a:buNone/>
                      </a:pPr>
                      <a:r>
                        <a:t/>
                      </a:r>
                      <a:endParaRPr sz="200" u="none" cap="none" strike="noStrike">
                        <a:solidFill>
                          <a:schemeClr val="lt1"/>
                        </a:solidFill>
                      </a:endParaRPr>
                    </a:p>
                  </a:txBody>
                  <a:tcPr marT="68600" marB="68600" marR="137175" marL="137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1"/>
                    </a:solidFill>
                  </a:tcPr>
                </a:tc>
              </a:tr>
              <a:tr h="489250">
                <a:tc gridSpan="3">
                  <a:txBody>
                    <a:bodyPr/>
                    <a:lstStyle/>
                    <a:p>
                      <a:pPr indent="0" lvl="0" marL="0" marR="0" rtl="0" algn="ctr">
                        <a:lnSpc>
                          <a:spcPct val="100000"/>
                        </a:lnSpc>
                        <a:spcBef>
                          <a:spcPts val="0"/>
                        </a:spcBef>
                        <a:spcAft>
                          <a:spcPts val="0"/>
                        </a:spcAft>
                        <a:buClr>
                          <a:schemeClr val="lt1"/>
                        </a:buClr>
                        <a:buSzPts val="2100"/>
                        <a:buFont typeface="Arial"/>
                        <a:buNone/>
                      </a:pPr>
                      <a:r>
                        <a:t/>
                      </a:r>
                      <a:endParaRPr sz="2100"/>
                    </a:p>
                  </a:txBody>
                  <a:tcPr marT="68600" marB="68600" marR="137175" marL="13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762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r>
            </a:tbl>
          </a:graphicData>
        </a:graphic>
      </p:graphicFrame>
      <p:graphicFrame>
        <p:nvGraphicFramePr>
          <p:cNvPr id="163" name="Google Shape;163;p18"/>
          <p:cNvGraphicFramePr/>
          <p:nvPr/>
        </p:nvGraphicFramePr>
        <p:xfrm>
          <a:off x="12912929" y="2611734"/>
          <a:ext cx="3000000" cy="3000000"/>
        </p:xfrm>
        <a:graphic>
          <a:graphicData uri="http://schemas.openxmlformats.org/drawingml/2006/table">
            <a:tbl>
              <a:tblPr bandRow="1" firstRow="1">
                <a:noFill/>
                <a:tableStyleId>{7DC5A079-FBE2-4348-851F-C65CFB662CA1}</a:tableStyleId>
              </a:tblPr>
              <a:tblGrid>
                <a:gridCol w="497350"/>
                <a:gridCol w="2717775"/>
                <a:gridCol w="497350"/>
              </a:tblGrid>
              <a:tr h="5755650">
                <a:tc gridSpan="3">
                  <a:txBody>
                    <a:bodyPr/>
                    <a:lstStyle/>
                    <a:p>
                      <a:pPr indent="0" lvl="0" marL="0" rtl="0" algn="l">
                        <a:lnSpc>
                          <a:spcPct val="140000"/>
                        </a:lnSpc>
                        <a:spcBef>
                          <a:spcPts val="0"/>
                        </a:spcBef>
                        <a:spcAft>
                          <a:spcPts val="0"/>
                        </a:spcAft>
                        <a:buNone/>
                      </a:pPr>
                      <a:r>
                        <a:t/>
                      </a:r>
                      <a:endParaRPr sz="2200">
                        <a:solidFill>
                          <a:schemeClr val="lt1"/>
                        </a:solidFill>
                        <a:latin typeface="Open Sans"/>
                        <a:ea typeface="Open Sans"/>
                        <a:cs typeface="Open Sans"/>
                        <a:sym typeface="Open Sans"/>
                      </a:endParaRPr>
                    </a:p>
                    <a:p>
                      <a:pPr indent="0" lvl="0" marL="0" rtl="0" algn="ctr">
                        <a:lnSpc>
                          <a:spcPct val="140000"/>
                        </a:lnSpc>
                        <a:spcBef>
                          <a:spcPts val="0"/>
                        </a:spcBef>
                        <a:spcAft>
                          <a:spcPts val="0"/>
                        </a:spcAft>
                        <a:buNone/>
                      </a:pPr>
                      <a:r>
                        <a:t/>
                      </a:r>
                      <a:endParaRPr sz="2200">
                        <a:solidFill>
                          <a:schemeClr val="lt1"/>
                        </a:solidFill>
                        <a:latin typeface="Open Sans"/>
                        <a:ea typeface="Open Sans"/>
                        <a:cs typeface="Open Sans"/>
                        <a:sym typeface="Open Sans"/>
                      </a:endParaRPr>
                    </a:p>
                    <a:p>
                      <a:pPr indent="0" lvl="0" marL="0" rtl="0" algn="ctr">
                        <a:lnSpc>
                          <a:spcPct val="140000"/>
                        </a:lnSpc>
                        <a:spcBef>
                          <a:spcPts val="0"/>
                        </a:spcBef>
                        <a:spcAft>
                          <a:spcPts val="0"/>
                        </a:spcAft>
                        <a:buNone/>
                      </a:pPr>
                      <a:r>
                        <a:t/>
                      </a:r>
                      <a:endParaRPr sz="2200">
                        <a:solidFill>
                          <a:schemeClr val="lt1"/>
                        </a:solidFill>
                        <a:latin typeface="Open Sans"/>
                        <a:ea typeface="Open Sans"/>
                        <a:cs typeface="Open Sans"/>
                        <a:sym typeface="Open Sans"/>
                      </a:endParaRPr>
                    </a:p>
                    <a:p>
                      <a:pPr indent="0" lvl="0" marL="0" rtl="0" algn="ctr">
                        <a:lnSpc>
                          <a:spcPct val="140000"/>
                        </a:lnSpc>
                        <a:spcBef>
                          <a:spcPts val="0"/>
                        </a:spcBef>
                        <a:spcAft>
                          <a:spcPts val="0"/>
                        </a:spcAft>
                        <a:buNone/>
                      </a:pPr>
                      <a:r>
                        <a:t/>
                      </a:r>
                      <a:endParaRPr b="1" sz="2300">
                        <a:solidFill>
                          <a:schemeClr val="lt1"/>
                        </a:solidFill>
                        <a:latin typeface="Open Sans"/>
                        <a:ea typeface="Open Sans"/>
                        <a:cs typeface="Open Sans"/>
                        <a:sym typeface="Open Sans"/>
                      </a:endParaRPr>
                    </a:p>
                    <a:p>
                      <a:pPr indent="0" lvl="0" marL="0" rtl="0" algn="ctr">
                        <a:lnSpc>
                          <a:spcPct val="140000"/>
                        </a:lnSpc>
                        <a:spcBef>
                          <a:spcPts val="0"/>
                        </a:spcBef>
                        <a:spcAft>
                          <a:spcPts val="0"/>
                        </a:spcAft>
                        <a:buNone/>
                      </a:pPr>
                      <a:r>
                        <a:rPr b="1" lang="en-US" sz="2800">
                          <a:solidFill>
                            <a:schemeClr val="lt1"/>
                          </a:solidFill>
                          <a:latin typeface="Open Sans"/>
                          <a:ea typeface="Open Sans"/>
                          <a:cs typeface="Open Sans"/>
                          <a:sym typeface="Open Sans"/>
                        </a:rPr>
                        <a:t>Impact</a:t>
                      </a:r>
                      <a:endParaRPr b="1" sz="2800">
                        <a:solidFill>
                          <a:schemeClr val="lt1"/>
                        </a:solidFill>
                        <a:latin typeface="Open Sans"/>
                        <a:ea typeface="Open Sans"/>
                        <a:cs typeface="Open Sans"/>
                        <a:sym typeface="Open Sans"/>
                      </a:endParaRPr>
                    </a:p>
                    <a:p>
                      <a:pPr indent="0" lvl="0" marL="0" rtl="0" algn="ctr">
                        <a:lnSpc>
                          <a:spcPct val="140000"/>
                        </a:lnSpc>
                        <a:spcBef>
                          <a:spcPts val="0"/>
                        </a:spcBef>
                        <a:spcAft>
                          <a:spcPts val="0"/>
                        </a:spcAft>
                        <a:buNone/>
                      </a:pPr>
                      <a:r>
                        <a:t/>
                      </a:r>
                      <a:endParaRPr sz="2200">
                        <a:solidFill>
                          <a:schemeClr val="lt1"/>
                        </a:solidFill>
                        <a:latin typeface="Open Sans"/>
                        <a:ea typeface="Open Sans"/>
                        <a:cs typeface="Open Sans"/>
                        <a:sym typeface="Open Sans"/>
                      </a:endParaRPr>
                    </a:p>
                    <a:p>
                      <a:pPr indent="0" lvl="0" marL="0" rtl="0" algn="ctr">
                        <a:lnSpc>
                          <a:spcPct val="140000"/>
                        </a:lnSpc>
                        <a:spcBef>
                          <a:spcPts val="0"/>
                        </a:spcBef>
                        <a:spcAft>
                          <a:spcPts val="0"/>
                        </a:spcAft>
                        <a:buClr>
                          <a:schemeClr val="dk1"/>
                        </a:buClr>
                        <a:buFont typeface="Arial"/>
                        <a:buNone/>
                      </a:pPr>
                      <a:r>
                        <a:rPr lang="en-US" sz="2200">
                          <a:solidFill>
                            <a:schemeClr val="lt1"/>
                          </a:solidFill>
                          <a:latin typeface="Open Sans"/>
                          <a:ea typeface="Open Sans"/>
                          <a:cs typeface="Open Sans"/>
                          <a:sym typeface="Open Sans"/>
                        </a:rPr>
                        <a:t>Create targeted campaigns, improve customer retention and product recommendation: increasing revenue and satisfaction.</a:t>
                      </a:r>
                      <a:endParaRPr sz="2200">
                        <a:solidFill>
                          <a:schemeClr val="lt1"/>
                        </a:solidFill>
                        <a:latin typeface="Open Sans"/>
                        <a:ea typeface="Open Sans"/>
                        <a:cs typeface="Open Sans"/>
                        <a:sym typeface="Open Sans"/>
                      </a:endParaRPr>
                    </a:p>
                  </a:txBody>
                  <a:tcPr marT="68600" marB="68600" marR="137175" marL="137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solidFill>
                  </a:tcPr>
                </a:tc>
                <a:tc hMerge="1"/>
                <a:tc hMerge="1"/>
              </a:tr>
              <a:tr h="355325">
                <a:tc>
                  <a:txBody>
                    <a:bodyPr/>
                    <a:lstStyle/>
                    <a:p>
                      <a:pPr indent="0" lvl="0" marL="0" marR="0" rtl="0" algn="ctr">
                        <a:lnSpc>
                          <a:spcPct val="100000"/>
                        </a:lnSpc>
                        <a:spcBef>
                          <a:spcPts val="0"/>
                        </a:spcBef>
                        <a:spcAft>
                          <a:spcPts val="0"/>
                        </a:spcAft>
                        <a:buClr>
                          <a:schemeClr val="dk1"/>
                        </a:buClr>
                        <a:buSzPts val="200"/>
                        <a:buFont typeface="Arial"/>
                        <a:buNone/>
                      </a:pPr>
                      <a:r>
                        <a:t/>
                      </a:r>
                      <a:endParaRPr sz="200" u="none" cap="none" strike="noStrike">
                        <a:solidFill>
                          <a:schemeClr val="lt1"/>
                        </a:solidFill>
                      </a:endParaRPr>
                    </a:p>
                  </a:txBody>
                  <a:tcPr marT="68600" marB="68600" marR="137175" marL="137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t/>
                      </a:r>
                      <a:endParaRPr/>
                    </a:p>
                  </a:txBody>
                  <a:tcPr marT="68600" marB="68600" marR="137175" marL="13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Clr>
                          <a:schemeClr val="dk1"/>
                        </a:buClr>
                        <a:buSzPts val="200"/>
                        <a:buFont typeface="Arial"/>
                        <a:buNone/>
                      </a:pPr>
                      <a:r>
                        <a:t/>
                      </a:r>
                      <a:endParaRPr sz="200" u="none" cap="none" strike="noStrike">
                        <a:solidFill>
                          <a:schemeClr val="lt1"/>
                        </a:solidFill>
                      </a:endParaRPr>
                    </a:p>
                  </a:txBody>
                  <a:tcPr marT="68600" marB="68600" marR="137175" marL="137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4"/>
                    </a:solidFill>
                  </a:tcPr>
                </a:tc>
              </a:tr>
              <a:tr h="463475">
                <a:tc gridSpan="3">
                  <a:txBody>
                    <a:bodyPr/>
                    <a:lstStyle/>
                    <a:p>
                      <a:pPr indent="0" lvl="0" marL="0" marR="0" rtl="0" algn="ctr">
                        <a:lnSpc>
                          <a:spcPct val="100000"/>
                        </a:lnSpc>
                        <a:spcBef>
                          <a:spcPts val="0"/>
                        </a:spcBef>
                        <a:spcAft>
                          <a:spcPts val="0"/>
                        </a:spcAft>
                        <a:buClr>
                          <a:schemeClr val="lt1"/>
                        </a:buClr>
                        <a:buSzPts val="2100"/>
                        <a:buFont typeface="Arial"/>
                        <a:buNone/>
                      </a:pPr>
                      <a:r>
                        <a:t/>
                      </a:r>
                      <a:endParaRPr sz="2100"/>
                    </a:p>
                  </a:txBody>
                  <a:tcPr marT="68600" marB="68600" marR="137175" marL="13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762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4"/>
                    </a:solidFill>
                  </a:tcPr>
                </a:tc>
                <a:tc hMerge="1"/>
                <a:tc hMerge="1"/>
              </a:tr>
            </a:tbl>
          </a:graphicData>
        </a:graphic>
      </p:graphicFrame>
      <p:graphicFrame>
        <p:nvGraphicFramePr>
          <p:cNvPr id="164" name="Google Shape;164;p18"/>
          <p:cNvGraphicFramePr/>
          <p:nvPr/>
        </p:nvGraphicFramePr>
        <p:xfrm>
          <a:off x="7135928" y="2611737"/>
          <a:ext cx="3000000" cy="3000000"/>
        </p:xfrm>
        <a:graphic>
          <a:graphicData uri="http://schemas.openxmlformats.org/drawingml/2006/table">
            <a:tbl>
              <a:tblPr bandRow="1" firstRow="1">
                <a:noFill/>
                <a:tableStyleId>{7DC5A079-FBE2-4348-851F-C65CFB662CA1}</a:tableStyleId>
              </a:tblPr>
              <a:tblGrid>
                <a:gridCol w="497350"/>
                <a:gridCol w="2717775"/>
                <a:gridCol w="497350"/>
              </a:tblGrid>
              <a:tr h="5592300">
                <a:tc gridSpan="3">
                  <a:txBody>
                    <a:bodyPr/>
                    <a:lstStyle/>
                    <a:p>
                      <a:pPr indent="0" lvl="0" marL="0" rtl="0" algn="ctr">
                        <a:lnSpc>
                          <a:spcPct val="140000"/>
                        </a:lnSpc>
                        <a:spcBef>
                          <a:spcPts val="0"/>
                        </a:spcBef>
                        <a:spcAft>
                          <a:spcPts val="0"/>
                        </a:spcAft>
                        <a:buNone/>
                      </a:pPr>
                      <a:r>
                        <a:t/>
                      </a:r>
                      <a:endParaRPr sz="2200">
                        <a:solidFill>
                          <a:schemeClr val="lt1"/>
                        </a:solidFill>
                        <a:latin typeface="Open Sans"/>
                        <a:ea typeface="Open Sans"/>
                        <a:cs typeface="Open Sans"/>
                        <a:sym typeface="Open Sans"/>
                      </a:endParaRPr>
                    </a:p>
                    <a:p>
                      <a:pPr indent="0" lvl="0" marL="0" rtl="0" algn="ctr">
                        <a:lnSpc>
                          <a:spcPct val="140000"/>
                        </a:lnSpc>
                        <a:spcBef>
                          <a:spcPts val="0"/>
                        </a:spcBef>
                        <a:spcAft>
                          <a:spcPts val="0"/>
                        </a:spcAft>
                        <a:buNone/>
                      </a:pPr>
                      <a:r>
                        <a:t/>
                      </a:r>
                      <a:endParaRPr sz="2200">
                        <a:solidFill>
                          <a:schemeClr val="lt1"/>
                        </a:solidFill>
                        <a:latin typeface="Open Sans"/>
                        <a:ea typeface="Open Sans"/>
                        <a:cs typeface="Open Sans"/>
                        <a:sym typeface="Open Sans"/>
                      </a:endParaRPr>
                    </a:p>
                    <a:p>
                      <a:pPr indent="0" lvl="0" marL="0" rtl="0" algn="l">
                        <a:lnSpc>
                          <a:spcPct val="140000"/>
                        </a:lnSpc>
                        <a:spcBef>
                          <a:spcPts val="0"/>
                        </a:spcBef>
                        <a:spcAft>
                          <a:spcPts val="0"/>
                        </a:spcAft>
                        <a:buNone/>
                      </a:pPr>
                      <a:r>
                        <a:t/>
                      </a:r>
                      <a:endParaRPr sz="2200">
                        <a:solidFill>
                          <a:schemeClr val="lt1"/>
                        </a:solidFill>
                        <a:latin typeface="Open Sans"/>
                        <a:ea typeface="Open Sans"/>
                        <a:cs typeface="Open Sans"/>
                        <a:sym typeface="Open Sans"/>
                      </a:endParaRPr>
                    </a:p>
                    <a:p>
                      <a:pPr indent="0" lvl="0" marL="0" rtl="0" algn="l">
                        <a:lnSpc>
                          <a:spcPct val="140000"/>
                        </a:lnSpc>
                        <a:spcBef>
                          <a:spcPts val="0"/>
                        </a:spcBef>
                        <a:spcAft>
                          <a:spcPts val="0"/>
                        </a:spcAft>
                        <a:buNone/>
                      </a:pPr>
                      <a:r>
                        <a:rPr lang="en-US" sz="2200">
                          <a:solidFill>
                            <a:schemeClr val="lt1"/>
                          </a:solidFill>
                          <a:latin typeface="Open Sans"/>
                          <a:ea typeface="Open Sans"/>
                          <a:cs typeface="Open Sans"/>
                          <a:sym typeface="Open Sans"/>
                        </a:rPr>
                        <a:t>             </a:t>
                      </a:r>
                      <a:endParaRPr sz="2200">
                        <a:solidFill>
                          <a:schemeClr val="lt1"/>
                        </a:solidFill>
                        <a:latin typeface="Open Sans"/>
                        <a:ea typeface="Open Sans"/>
                        <a:cs typeface="Open Sans"/>
                        <a:sym typeface="Open Sans"/>
                      </a:endParaRPr>
                    </a:p>
                    <a:p>
                      <a:pPr indent="0" lvl="0" marL="0" rtl="0" algn="l">
                        <a:lnSpc>
                          <a:spcPct val="140000"/>
                        </a:lnSpc>
                        <a:spcBef>
                          <a:spcPts val="0"/>
                        </a:spcBef>
                        <a:spcAft>
                          <a:spcPts val="0"/>
                        </a:spcAft>
                        <a:buNone/>
                      </a:pPr>
                      <a:r>
                        <a:rPr b="1" lang="en-US" sz="2300">
                          <a:solidFill>
                            <a:schemeClr val="lt1"/>
                          </a:solidFill>
                          <a:latin typeface="Open Sans"/>
                          <a:ea typeface="Open Sans"/>
                          <a:cs typeface="Open Sans"/>
                          <a:sym typeface="Open Sans"/>
                        </a:rPr>
                        <a:t>              </a:t>
                      </a:r>
                      <a:r>
                        <a:rPr b="1" lang="en-US" sz="2800">
                          <a:solidFill>
                            <a:schemeClr val="lt1"/>
                          </a:solidFill>
                          <a:latin typeface="Open Sans"/>
                          <a:ea typeface="Open Sans"/>
                          <a:cs typeface="Open Sans"/>
                          <a:sym typeface="Open Sans"/>
                        </a:rPr>
                        <a:t>Solution</a:t>
                      </a:r>
                      <a:endParaRPr b="1" sz="2800">
                        <a:solidFill>
                          <a:schemeClr val="lt1"/>
                        </a:solidFill>
                        <a:latin typeface="Open Sans"/>
                        <a:ea typeface="Open Sans"/>
                        <a:cs typeface="Open Sans"/>
                        <a:sym typeface="Open Sans"/>
                      </a:endParaRPr>
                    </a:p>
                    <a:p>
                      <a:pPr indent="0" lvl="0" marL="0" rtl="0" algn="ctr">
                        <a:lnSpc>
                          <a:spcPct val="140000"/>
                        </a:lnSpc>
                        <a:spcBef>
                          <a:spcPts val="0"/>
                        </a:spcBef>
                        <a:spcAft>
                          <a:spcPts val="0"/>
                        </a:spcAft>
                        <a:buNone/>
                      </a:pPr>
                      <a:r>
                        <a:t/>
                      </a:r>
                      <a:endParaRPr sz="2200">
                        <a:solidFill>
                          <a:schemeClr val="lt1"/>
                        </a:solidFill>
                        <a:latin typeface="Open Sans"/>
                        <a:ea typeface="Open Sans"/>
                        <a:cs typeface="Open Sans"/>
                        <a:sym typeface="Open Sans"/>
                      </a:endParaRPr>
                    </a:p>
                    <a:p>
                      <a:pPr indent="0" lvl="0" marL="0" rtl="0" algn="ctr">
                        <a:lnSpc>
                          <a:spcPct val="140000"/>
                        </a:lnSpc>
                        <a:spcBef>
                          <a:spcPts val="0"/>
                        </a:spcBef>
                        <a:spcAft>
                          <a:spcPts val="0"/>
                        </a:spcAft>
                        <a:buClr>
                          <a:schemeClr val="dk1"/>
                        </a:buClr>
                        <a:buFont typeface="Arial"/>
                        <a:buNone/>
                      </a:pPr>
                      <a:r>
                        <a:rPr lang="en-US" sz="2200">
                          <a:solidFill>
                            <a:schemeClr val="lt1"/>
                          </a:solidFill>
                          <a:latin typeface="Open Sans"/>
                          <a:ea typeface="Open Sans"/>
                          <a:cs typeface="Open Sans"/>
                          <a:sym typeface="Open Sans"/>
                        </a:rPr>
                        <a:t>Identify key customer segments, mapping customer &amp; product journey, propensity signals for printer repurchase</a:t>
                      </a:r>
                      <a:endParaRPr sz="2100" u="none" cap="none" strike="noStrike">
                        <a:solidFill>
                          <a:schemeClr val="lt1"/>
                        </a:solidFill>
                        <a:latin typeface="Open Sans"/>
                        <a:ea typeface="Open Sans"/>
                        <a:cs typeface="Open Sans"/>
                        <a:sym typeface="Open Sans"/>
                      </a:endParaRPr>
                    </a:p>
                  </a:txBody>
                  <a:tcPr marT="68600" marB="68600" marR="137175" marL="137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c hMerge="1"/>
                <a:tc hMerge="1"/>
              </a:tr>
              <a:tr h="376650">
                <a:tc>
                  <a:txBody>
                    <a:bodyPr/>
                    <a:lstStyle/>
                    <a:p>
                      <a:pPr indent="0" lvl="0" marL="0" marR="0" rtl="0" algn="ctr">
                        <a:lnSpc>
                          <a:spcPct val="100000"/>
                        </a:lnSpc>
                        <a:spcBef>
                          <a:spcPts val="0"/>
                        </a:spcBef>
                        <a:spcAft>
                          <a:spcPts val="0"/>
                        </a:spcAft>
                        <a:buClr>
                          <a:schemeClr val="dk1"/>
                        </a:buClr>
                        <a:buSzPts val="200"/>
                        <a:buFont typeface="Arial"/>
                        <a:buNone/>
                      </a:pPr>
                      <a:r>
                        <a:t/>
                      </a:r>
                      <a:endParaRPr sz="200" u="none" cap="none" strike="noStrike">
                        <a:solidFill>
                          <a:schemeClr val="lt1"/>
                        </a:solidFill>
                      </a:endParaRPr>
                    </a:p>
                  </a:txBody>
                  <a:tcPr marT="68600" marB="68600" marR="137175" marL="137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a:p>
                  </a:txBody>
                  <a:tcPr marT="68600" marB="68600" marR="137175" marL="13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chemeClr val="dk1"/>
                        </a:buClr>
                        <a:buSzPts val="200"/>
                        <a:buFont typeface="Arial"/>
                        <a:buNone/>
                      </a:pPr>
                      <a:r>
                        <a:t/>
                      </a:r>
                      <a:endParaRPr sz="200" u="none" cap="none" strike="noStrike">
                        <a:solidFill>
                          <a:schemeClr val="lt1"/>
                        </a:solidFill>
                      </a:endParaRPr>
                    </a:p>
                  </a:txBody>
                  <a:tcPr marT="68600" marB="68600" marR="137175" marL="1371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76200">
                      <a:solidFill>
                        <a:schemeClr val="lt1"/>
                      </a:solidFill>
                      <a:prstDash val="solid"/>
                      <a:round/>
                      <a:headEnd len="sm" w="sm" type="none"/>
                      <a:tailEnd len="sm" w="sm" type="none"/>
                    </a:lnB>
                    <a:solidFill>
                      <a:schemeClr val="accent3"/>
                    </a:solidFill>
                  </a:tcPr>
                </a:tc>
              </a:tr>
              <a:tr h="452000">
                <a:tc gridSpan="3">
                  <a:txBody>
                    <a:bodyPr/>
                    <a:lstStyle/>
                    <a:p>
                      <a:pPr indent="0" lvl="0" marL="0" marR="0" rtl="0" algn="ctr">
                        <a:lnSpc>
                          <a:spcPct val="100000"/>
                        </a:lnSpc>
                        <a:spcBef>
                          <a:spcPts val="0"/>
                        </a:spcBef>
                        <a:spcAft>
                          <a:spcPts val="0"/>
                        </a:spcAft>
                        <a:buClr>
                          <a:schemeClr val="lt1"/>
                        </a:buClr>
                        <a:buSzPts val="2100"/>
                        <a:buFont typeface="Arial"/>
                        <a:buNone/>
                      </a:pPr>
                      <a:r>
                        <a:t/>
                      </a:r>
                      <a:endParaRPr sz="2100"/>
                    </a:p>
                  </a:txBody>
                  <a:tcPr marT="68600" marB="68600" marR="137175" marL="13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762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c hMerge="1"/>
                <a:tc hMerge="1"/>
              </a:tr>
            </a:tbl>
          </a:graphicData>
        </a:graphic>
      </p:graphicFrame>
      <p:sp>
        <p:nvSpPr>
          <p:cNvPr id="165" name="Google Shape;165;p18"/>
          <p:cNvSpPr/>
          <p:nvPr/>
        </p:nvSpPr>
        <p:spPr>
          <a:xfrm>
            <a:off x="14444251" y="3080750"/>
            <a:ext cx="697684" cy="794834"/>
          </a:xfrm>
          <a:custGeom>
            <a:rect b="b" l="l" r="r" t="t"/>
            <a:pathLst>
              <a:path extrusionOk="0" h="21453" w="21426">
                <a:moveTo>
                  <a:pt x="8035" y="20113"/>
                </a:moveTo>
                <a:cubicBezTo>
                  <a:pt x="5817" y="17892"/>
                  <a:pt x="3557" y="15628"/>
                  <a:pt x="1338" y="13409"/>
                </a:cubicBezTo>
                <a:cubicBezTo>
                  <a:pt x="3241" y="7240"/>
                  <a:pt x="11489" y="7510"/>
                  <a:pt x="13391" y="1341"/>
                </a:cubicBezTo>
                <a:cubicBezTo>
                  <a:pt x="15609" y="3561"/>
                  <a:pt x="17870" y="5825"/>
                  <a:pt x="20088" y="8045"/>
                </a:cubicBezTo>
                <a:cubicBezTo>
                  <a:pt x="18185" y="14213"/>
                  <a:pt x="9937" y="13944"/>
                  <a:pt x="8035" y="20113"/>
                </a:cubicBezTo>
                <a:moveTo>
                  <a:pt x="21034" y="7097"/>
                </a:moveTo>
                <a:lnTo>
                  <a:pt x="14339" y="393"/>
                </a:lnTo>
                <a:cubicBezTo>
                  <a:pt x="14006" y="61"/>
                  <a:pt x="13525" y="-73"/>
                  <a:pt x="13070" y="40"/>
                </a:cubicBezTo>
                <a:cubicBezTo>
                  <a:pt x="12829" y="99"/>
                  <a:pt x="12614" y="223"/>
                  <a:pt x="12444" y="393"/>
                </a:cubicBezTo>
                <a:cubicBezTo>
                  <a:pt x="12292" y="546"/>
                  <a:pt x="12178" y="734"/>
                  <a:pt x="12112" y="944"/>
                </a:cubicBezTo>
                <a:cubicBezTo>
                  <a:pt x="11808" y="1929"/>
                  <a:pt x="11284" y="2785"/>
                  <a:pt x="10508" y="3563"/>
                </a:cubicBezTo>
                <a:cubicBezTo>
                  <a:pt x="9472" y="4599"/>
                  <a:pt x="8122" y="5385"/>
                  <a:pt x="6693" y="6215"/>
                </a:cubicBezTo>
                <a:cubicBezTo>
                  <a:pt x="5177" y="7095"/>
                  <a:pt x="3612" y="8006"/>
                  <a:pt x="2328" y="9291"/>
                </a:cubicBezTo>
                <a:cubicBezTo>
                  <a:pt x="1237" y="10384"/>
                  <a:pt x="494" y="11600"/>
                  <a:pt x="59" y="13012"/>
                </a:cubicBezTo>
                <a:cubicBezTo>
                  <a:pt x="-87" y="13489"/>
                  <a:pt x="41" y="14004"/>
                  <a:pt x="392" y="14357"/>
                </a:cubicBezTo>
                <a:lnTo>
                  <a:pt x="7087" y="21061"/>
                </a:lnTo>
                <a:cubicBezTo>
                  <a:pt x="7420" y="21393"/>
                  <a:pt x="7901" y="21527"/>
                  <a:pt x="8356" y="21414"/>
                </a:cubicBezTo>
                <a:cubicBezTo>
                  <a:pt x="8597" y="21354"/>
                  <a:pt x="8812" y="21231"/>
                  <a:pt x="8982" y="21061"/>
                </a:cubicBezTo>
                <a:cubicBezTo>
                  <a:pt x="9134" y="20909"/>
                  <a:pt x="9248" y="20720"/>
                  <a:pt x="9314" y="20508"/>
                </a:cubicBezTo>
                <a:cubicBezTo>
                  <a:pt x="9618" y="19524"/>
                  <a:pt x="10142" y="18667"/>
                  <a:pt x="10919" y="17891"/>
                </a:cubicBezTo>
                <a:cubicBezTo>
                  <a:pt x="11955" y="16854"/>
                  <a:pt x="13304" y="16069"/>
                  <a:pt x="14733" y="15239"/>
                </a:cubicBezTo>
                <a:cubicBezTo>
                  <a:pt x="16249" y="14358"/>
                  <a:pt x="17814" y="13447"/>
                  <a:pt x="19098" y="12162"/>
                </a:cubicBezTo>
                <a:cubicBezTo>
                  <a:pt x="20189" y="11070"/>
                  <a:pt x="20932" y="9852"/>
                  <a:pt x="21367" y="8441"/>
                </a:cubicBezTo>
                <a:cubicBezTo>
                  <a:pt x="21513" y="7965"/>
                  <a:pt x="21385" y="7448"/>
                  <a:pt x="21034" y="7097"/>
                </a:cubicBezTo>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166" name="Google Shape;166;p18"/>
          <p:cNvSpPr/>
          <p:nvPr/>
        </p:nvSpPr>
        <p:spPr>
          <a:xfrm>
            <a:off x="8659603" y="3080147"/>
            <a:ext cx="697680" cy="938952"/>
          </a:xfrm>
          <a:custGeom>
            <a:rect b="b" l="l" r="r" t="t"/>
            <a:pathLst>
              <a:path extrusionOk="0" h="21600" w="21600">
                <a:moveTo>
                  <a:pt x="15387" y="14175"/>
                </a:moveTo>
                <a:lnTo>
                  <a:pt x="6224" y="14175"/>
                </a:lnTo>
                <a:cubicBezTo>
                  <a:pt x="5735" y="13447"/>
                  <a:pt x="5148" y="12717"/>
                  <a:pt x="4569" y="12004"/>
                </a:cubicBezTo>
                <a:cubicBezTo>
                  <a:pt x="3288" y="10428"/>
                  <a:pt x="1964" y="8797"/>
                  <a:pt x="1964" y="7425"/>
                </a:cubicBezTo>
                <a:cubicBezTo>
                  <a:pt x="1964" y="4075"/>
                  <a:pt x="5927" y="1350"/>
                  <a:pt x="10800" y="1350"/>
                </a:cubicBezTo>
                <a:cubicBezTo>
                  <a:pt x="15673" y="1350"/>
                  <a:pt x="19636" y="4075"/>
                  <a:pt x="19636" y="7425"/>
                </a:cubicBezTo>
                <a:cubicBezTo>
                  <a:pt x="19636" y="8787"/>
                  <a:pt x="18312" y="10426"/>
                  <a:pt x="17029" y="12012"/>
                </a:cubicBezTo>
                <a:cubicBezTo>
                  <a:pt x="16455" y="12723"/>
                  <a:pt x="15873" y="13450"/>
                  <a:pt x="15387" y="14175"/>
                </a:cubicBezTo>
                <a:moveTo>
                  <a:pt x="10800" y="20250"/>
                </a:moveTo>
                <a:cubicBezTo>
                  <a:pt x="9806" y="20250"/>
                  <a:pt x="9347" y="20172"/>
                  <a:pt x="8839" y="19406"/>
                </a:cubicBezTo>
                <a:lnTo>
                  <a:pt x="13000" y="19049"/>
                </a:lnTo>
                <a:cubicBezTo>
                  <a:pt x="12398" y="20164"/>
                  <a:pt x="11959" y="20250"/>
                  <a:pt x="10800" y="20250"/>
                </a:cubicBezTo>
                <a:moveTo>
                  <a:pt x="7596" y="16813"/>
                </a:moveTo>
                <a:cubicBezTo>
                  <a:pt x="7417" y="16407"/>
                  <a:pt x="7216" y="15979"/>
                  <a:pt x="6992" y="15525"/>
                </a:cubicBezTo>
                <a:lnTo>
                  <a:pt x="14616" y="15525"/>
                </a:lnTo>
                <a:cubicBezTo>
                  <a:pt x="14496" y="15767"/>
                  <a:pt x="14375" y="16010"/>
                  <a:pt x="14271" y="16240"/>
                </a:cubicBezTo>
                <a:cubicBezTo>
                  <a:pt x="14271" y="16240"/>
                  <a:pt x="7596" y="16813"/>
                  <a:pt x="7596" y="16813"/>
                </a:cubicBezTo>
                <a:close/>
                <a:moveTo>
                  <a:pt x="13346" y="18344"/>
                </a:moveTo>
                <a:lnTo>
                  <a:pt x="8477" y="18762"/>
                </a:lnTo>
                <a:cubicBezTo>
                  <a:pt x="8303" y="18416"/>
                  <a:pt x="8116" y="18012"/>
                  <a:pt x="7890" y="17484"/>
                </a:cubicBezTo>
                <a:cubicBezTo>
                  <a:pt x="7887" y="17478"/>
                  <a:pt x="7883" y="17470"/>
                  <a:pt x="7881" y="17463"/>
                </a:cubicBezTo>
                <a:lnTo>
                  <a:pt x="13957" y="16941"/>
                </a:lnTo>
                <a:cubicBezTo>
                  <a:pt x="13871" y="17141"/>
                  <a:pt x="13778" y="17350"/>
                  <a:pt x="13698" y="17537"/>
                </a:cubicBezTo>
                <a:cubicBezTo>
                  <a:pt x="13570" y="17841"/>
                  <a:pt x="13454" y="18104"/>
                  <a:pt x="13346" y="18344"/>
                </a:cubicBezTo>
                <a:moveTo>
                  <a:pt x="10800" y="0"/>
                </a:moveTo>
                <a:cubicBezTo>
                  <a:pt x="4835" y="0"/>
                  <a:pt x="0" y="3324"/>
                  <a:pt x="0" y="7425"/>
                </a:cubicBezTo>
                <a:cubicBezTo>
                  <a:pt x="0" y="10146"/>
                  <a:pt x="3621" y="13030"/>
                  <a:pt x="4940" y="15562"/>
                </a:cubicBezTo>
                <a:cubicBezTo>
                  <a:pt x="6906" y="19339"/>
                  <a:pt x="6689" y="21600"/>
                  <a:pt x="10800" y="21600"/>
                </a:cubicBezTo>
                <a:cubicBezTo>
                  <a:pt x="14973" y="21600"/>
                  <a:pt x="14693" y="19350"/>
                  <a:pt x="16660" y="15578"/>
                </a:cubicBezTo>
                <a:cubicBezTo>
                  <a:pt x="17983" y="13040"/>
                  <a:pt x="21600" y="10125"/>
                  <a:pt x="21600" y="7425"/>
                </a:cubicBezTo>
                <a:cubicBezTo>
                  <a:pt x="21600" y="3324"/>
                  <a:pt x="16765" y="0"/>
                  <a:pt x="10800" y="0"/>
                </a:cubicBezTo>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167" name="Google Shape;167;p18"/>
          <p:cNvSpPr/>
          <p:nvPr/>
        </p:nvSpPr>
        <p:spPr>
          <a:xfrm>
            <a:off x="14698853" y="3366750"/>
            <a:ext cx="188468" cy="222798"/>
          </a:xfrm>
          <a:custGeom>
            <a:rect b="b" l="l" r="r" t="t"/>
            <a:pathLst>
              <a:path extrusionOk="0" h="21516" w="21484">
                <a:moveTo>
                  <a:pt x="17511" y="14987"/>
                </a:moveTo>
                <a:cubicBezTo>
                  <a:pt x="17288" y="15385"/>
                  <a:pt x="17032" y="15740"/>
                  <a:pt x="16731" y="16049"/>
                </a:cubicBezTo>
                <a:cubicBezTo>
                  <a:pt x="15341" y="14693"/>
                  <a:pt x="13948" y="13205"/>
                  <a:pt x="12560" y="11676"/>
                </a:cubicBezTo>
                <a:cubicBezTo>
                  <a:pt x="12912" y="11521"/>
                  <a:pt x="13287" y="11362"/>
                  <a:pt x="13690" y="11199"/>
                </a:cubicBezTo>
                <a:cubicBezTo>
                  <a:pt x="14092" y="11035"/>
                  <a:pt x="14495" y="10927"/>
                  <a:pt x="14896" y="10862"/>
                </a:cubicBezTo>
                <a:cubicBezTo>
                  <a:pt x="15308" y="10801"/>
                  <a:pt x="15715" y="10820"/>
                  <a:pt x="16123" y="10913"/>
                </a:cubicBezTo>
                <a:cubicBezTo>
                  <a:pt x="16528" y="11012"/>
                  <a:pt x="16910" y="11222"/>
                  <a:pt x="17262" y="11554"/>
                </a:cubicBezTo>
                <a:cubicBezTo>
                  <a:pt x="17613" y="11891"/>
                  <a:pt x="17836" y="12244"/>
                  <a:pt x="17923" y="12621"/>
                </a:cubicBezTo>
                <a:cubicBezTo>
                  <a:pt x="18020" y="13004"/>
                  <a:pt x="18025" y="13392"/>
                  <a:pt x="17958" y="13790"/>
                </a:cubicBezTo>
                <a:cubicBezTo>
                  <a:pt x="17883" y="14187"/>
                  <a:pt x="17739" y="14585"/>
                  <a:pt x="17511" y="14987"/>
                </a:cubicBezTo>
                <a:moveTo>
                  <a:pt x="5799" y="10193"/>
                </a:moveTo>
                <a:cubicBezTo>
                  <a:pt x="5096" y="10221"/>
                  <a:pt x="4483" y="9997"/>
                  <a:pt x="3947" y="9496"/>
                </a:cubicBezTo>
                <a:cubicBezTo>
                  <a:pt x="3718" y="9286"/>
                  <a:pt x="3559" y="9028"/>
                  <a:pt x="3462" y="8724"/>
                </a:cubicBezTo>
                <a:cubicBezTo>
                  <a:pt x="3360" y="8420"/>
                  <a:pt x="3326" y="8088"/>
                  <a:pt x="3366" y="7723"/>
                </a:cubicBezTo>
                <a:cubicBezTo>
                  <a:pt x="3398" y="7363"/>
                  <a:pt x="3509" y="6989"/>
                  <a:pt x="3703" y="6610"/>
                </a:cubicBezTo>
                <a:cubicBezTo>
                  <a:pt x="3890" y="6231"/>
                  <a:pt x="4160" y="5852"/>
                  <a:pt x="4511" y="5488"/>
                </a:cubicBezTo>
                <a:cubicBezTo>
                  <a:pt x="5769" y="6694"/>
                  <a:pt x="7023" y="8018"/>
                  <a:pt x="8282" y="9389"/>
                </a:cubicBezTo>
                <a:cubicBezTo>
                  <a:pt x="7331" y="9894"/>
                  <a:pt x="6501" y="10165"/>
                  <a:pt x="5799" y="10193"/>
                </a:cubicBezTo>
                <a:moveTo>
                  <a:pt x="19679" y="8570"/>
                </a:moveTo>
                <a:cubicBezTo>
                  <a:pt x="18869" y="7915"/>
                  <a:pt x="18055" y="7471"/>
                  <a:pt x="17236" y="7251"/>
                </a:cubicBezTo>
                <a:cubicBezTo>
                  <a:pt x="16421" y="7031"/>
                  <a:pt x="15604" y="6942"/>
                  <a:pt x="14779" y="6998"/>
                </a:cubicBezTo>
                <a:cubicBezTo>
                  <a:pt x="13965" y="7059"/>
                  <a:pt x="13131" y="7237"/>
                  <a:pt x="12297" y="7546"/>
                </a:cubicBezTo>
                <a:cubicBezTo>
                  <a:pt x="11462" y="7859"/>
                  <a:pt x="10626" y="8200"/>
                  <a:pt x="9782" y="8593"/>
                </a:cubicBezTo>
                <a:cubicBezTo>
                  <a:pt x="8448" y="7115"/>
                  <a:pt x="7115" y="5658"/>
                  <a:pt x="5779" y="4300"/>
                </a:cubicBezTo>
                <a:cubicBezTo>
                  <a:pt x="6382" y="3776"/>
                  <a:pt x="6963" y="3509"/>
                  <a:pt x="7527" y="3490"/>
                </a:cubicBezTo>
                <a:cubicBezTo>
                  <a:pt x="8088" y="3467"/>
                  <a:pt x="8631" y="3523"/>
                  <a:pt x="9145" y="3649"/>
                </a:cubicBezTo>
                <a:cubicBezTo>
                  <a:pt x="9669" y="3776"/>
                  <a:pt x="10149" y="3883"/>
                  <a:pt x="10591" y="3967"/>
                </a:cubicBezTo>
                <a:cubicBezTo>
                  <a:pt x="11038" y="4052"/>
                  <a:pt x="11425" y="3958"/>
                  <a:pt x="11765" y="3682"/>
                </a:cubicBezTo>
                <a:cubicBezTo>
                  <a:pt x="12123" y="3383"/>
                  <a:pt x="12322" y="2995"/>
                  <a:pt x="12351" y="2527"/>
                </a:cubicBezTo>
                <a:cubicBezTo>
                  <a:pt x="12377" y="2054"/>
                  <a:pt x="12190" y="1596"/>
                  <a:pt x="11782" y="1147"/>
                </a:cubicBezTo>
                <a:cubicBezTo>
                  <a:pt x="11259" y="569"/>
                  <a:pt x="10631" y="216"/>
                  <a:pt x="9873" y="85"/>
                </a:cubicBezTo>
                <a:cubicBezTo>
                  <a:pt x="9126" y="-41"/>
                  <a:pt x="8359" y="-29"/>
                  <a:pt x="7565" y="137"/>
                </a:cubicBezTo>
                <a:cubicBezTo>
                  <a:pt x="6780" y="310"/>
                  <a:pt x="6032" y="595"/>
                  <a:pt x="5324" y="997"/>
                </a:cubicBezTo>
                <a:cubicBezTo>
                  <a:pt x="4617" y="1400"/>
                  <a:pt x="4049" y="1811"/>
                  <a:pt x="3627" y="2213"/>
                </a:cubicBezTo>
                <a:cubicBezTo>
                  <a:pt x="3464" y="2066"/>
                  <a:pt x="3303" y="1919"/>
                  <a:pt x="3142" y="1774"/>
                </a:cubicBezTo>
                <a:cubicBezTo>
                  <a:pt x="2963" y="1615"/>
                  <a:pt x="2739" y="1531"/>
                  <a:pt x="2471" y="1535"/>
                </a:cubicBezTo>
                <a:cubicBezTo>
                  <a:pt x="2201" y="1535"/>
                  <a:pt x="1978" y="1648"/>
                  <a:pt x="1794" y="1853"/>
                </a:cubicBezTo>
                <a:cubicBezTo>
                  <a:pt x="1615" y="2054"/>
                  <a:pt x="1530" y="2288"/>
                  <a:pt x="1566" y="2536"/>
                </a:cubicBezTo>
                <a:cubicBezTo>
                  <a:pt x="1590" y="2793"/>
                  <a:pt x="1697" y="2990"/>
                  <a:pt x="1881" y="3140"/>
                </a:cubicBezTo>
                <a:cubicBezTo>
                  <a:pt x="2045" y="3271"/>
                  <a:pt x="2203" y="3402"/>
                  <a:pt x="2365" y="3537"/>
                </a:cubicBezTo>
                <a:cubicBezTo>
                  <a:pt x="1732" y="4276"/>
                  <a:pt x="1208" y="5095"/>
                  <a:pt x="796" y="5958"/>
                </a:cubicBezTo>
                <a:cubicBezTo>
                  <a:pt x="379" y="6821"/>
                  <a:pt x="130" y="7677"/>
                  <a:pt x="38" y="8509"/>
                </a:cubicBezTo>
                <a:cubicBezTo>
                  <a:pt x="-59" y="9346"/>
                  <a:pt x="33" y="10114"/>
                  <a:pt x="299" y="10824"/>
                </a:cubicBezTo>
                <a:cubicBezTo>
                  <a:pt x="567" y="11540"/>
                  <a:pt x="1056" y="12148"/>
                  <a:pt x="1774" y="12723"/>
                </a:cubicBezTo>
                <a:cubicBezTo>
                  <a:pt x="2943" y="13659"/>
                  <a:pt x="4321" y="14057"/>
                  <a:pt x="5916" y="13968"/>
                </a:cubicBezTo>
                <a:cubicBezTo>
                  <a:pt x="7508" y="13874"/>
                  <a:pt x="9223" y="13416"/>
                  <a:pt x="11065" y="12462"/>
                </a:cubicBezTo>
                <a:cubicBezTo>
                  <a:pt x="12533" y="14094"/>
                  <a:pt x="14002" y="15717"/>
                  <a:pt x="15471" y="17223"/>
                </a:cubicBezTo>
                <a:cubicBezTo>
                  <a:pt x="14850" y="17728"/>
                  <a:pt x="14305" y="18018"/>
                  <a:pt x="13827" y="18112"/>
                </a:cubicBezTo>
                <a:cubicBezTo>
                  <a:pt x="13344" y="18210"/>
                  <a:pt x="12917" y="18201"/>
                  <a:pt x="12530" y="18088"/>
                </a:cubicBezTo>
                <a:cubicBezTo>
                  <a:pt x="12143" y="17971"/>
                  <a:pt x="11782" y="17803"/>
                  <a:pt x="11455" y="17588"/>
                </a:cubicBezTo>
                <a:cubicBezTo>
                  <a:pt x="11125" y="17368"/>
                  <a:pt x="10799" y="17181"/>
                  <a:pt x="10474" y="17027"/>
                </a:cubicBezTo>
                <a:cubicBezTo>
                  <a:pt x="10154" y="16872"/>
                  <a:pt x="9823" y="16788"/>
                  <a:pt x="9486" y="16783"/>
                </a:cubicBezTo>
                <a:cubicBezTo>
                  <a:pt x="9145" y="16779"/>
                  <a:pt x="8785" y="16938"/>
                  <a:pt x="8389" y="17265"/>
                </a:cubicBezTo>
                <a:cubicBezTo>
                  <a:pt x="7982" y="17607"/>
                  <a:pt x="7778" y="18004"/>
                  <a:pt x="7778" y="18453"/>
                </a:cubicBezTo>
                <a:cubicBezTo>
                  <a:pt x="7778" y="18898"/>
                  <a:pt x="7991" y="19351"/>
                  <a:pt x="8408" y="19810"/>
                </a:cubicBezTo>
                <a:cubicBezTo>
                  <a:pt x="8830" y="20268"/>
                  <a:pt x="9379" y="20652"/>
                  <a:pt x="10043" y="20956"/>
                </a:cubicBezTo>
                <a:cubicBezTo>
                  <a:pt x="10708" y="21260"/>
                  <a:pt x="11455" y="21451"/>
                  <a:pt x="12280" y="21503"/>
                </a:cubicBezTo>
                <a:cubicBezTo>
                  <a:pt x="13104" y="21559"/>
                  <a:pt x="13971" y="21437"/>
                  <a:pt x="14886" y="21110"/>
                </a:cubicBezTo>
                <a:cubicBezTo>
                  <a:pt x="15808" y="20787"/>
                  <a:pt x="16722" y="20203"/>
                  <a:pt x="17618" y="19333"/>
                </a:cubicBezTo>
                <a:cubicBezTo>
                  <a:pt x="18052" y="19740"/>
                  <a:pt x="18489" y="20128"/>
                  <a:pt x="18921" y="20502"/>
                </a:cubicBezTo>
                <a:cubicBezTo>
                  <a:pt x="19108" y="20656"/>
                  <a:pt x="19328" y="20731"/>
                  <a:pt x="19601" y="20712"/>
                </a:cubicBezTo>
                <a:cubicBezTo>
                  <a:pt x="19862" y="20703"/>
                  <a:pt x="20091" y="20586"/>
                  <a:pt x="20269" y="20376"/>
                </a:cubicBezTo>
                <a:cubicBezTo>
                  <a:pt x="20456" y="20160"/>
                  <a:pt x="20532" y="19922"/>
                  <a:pt x="20503" y="19674"/>
                </a:cubicBezTo>
                <a:cubicBezTo>
                  <a:pt x="20478" y="19421"/>
                  <a:pt x="20371" y="19230"/>
                  <a:pt x="20193" y="19089"/>
                </a:cubicBezTo>
                <a:cubicBezTo>
                  <a:pt x="19755" y="18753"/>
                  <a:pt x="19321" y="18397"/>
                  <a:pt x="18885" y="18023"/>
                </a:cubicBezTo>
                <a:cubicBezTo>
                  <a:pt x="19627" y="17144"/>
                  <a:pt x="20222" y="16217"/>
                  <a:pt x="20664" y="15301"/>
                </a:cubicBezTo>
                <a:cubicBezTo>
                  <a:pt x="21103" y="14379"/>
                  <a:pt x="21368" y="13491"/>
                  <a:pt x="21454" y="12667"/>
                </a:cubicBezTo>
                <a:cubicBezTo>
                  <a:pt x="21541" y="11839"/>
                  <a:pt x="21439" y="11091"/>
                  <a:pt x="21159" y="10413"/>
                </a:cubicBezTo>
                <a:cubicBezTo>
                  <a:pt x="20880" y="9725"/>
                  <a:pt x="20387" y="9136"/>
                  <a:pt x="19679" y="8570"/>
                </a:cubicBezTo>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168" name="Google Shape;168;p18"/>
          <p:cNvSpPr/>
          <p:nvPr/>
        </p:nvSpPr>
        <p:spPr>
          <a:xfrm>
            <a:off x="2788222" y="3102178"/>
            <a:ext cx="921996" cy="916920"/>
          </a:xfrm>
          <a:custGeom>
            <a:rect b="b" l="l" r="r" t="t"/>
            <a:pathLst>
              <a:path extrusionOk="0" h="21600" w="21600">
                <a:moveTo>
                  <a:pt x="20250" y="16562"/>
                </a:moveTo>
                <a:cubicBezTo>
                  <a:pt x="20250" y="16959"/>
                  <a:pt x="19947" y="17282"/>
                  <a:pt x="19575" y="17282"/>
                </a:cubicBezTo>
                <a:lnTo>
                  <a:pt x="13500" y="17282"/>
                </a:lnTo>
                <a:lnTo>
                  <a:pt x="8100" y="17282"/>
                </a:lnTo>
                <a:lnTo>
                  <a:pt x="2025" y="17282"/>
                </a:lnTo>
                <a:cubicBezTo>
                  <a:pt x="1652" y="17282"/>
                  <a:pt x="1350" y="16959"/>
                  <a:pt x="1350" y="16562"/>
                </a:cubicBezTo>
                <a:lnTo>
                  <a:pt x="1350" y="2160"/>
                </a:lnTo>
                <a:cubicBezTo>
                  <a:pt x="1350" y="1763"/>
                  <a:pt x="1652" y="1440"/>
                  <a:pt x="2025" y="1440"/>
                </a:cubicBezTo>
                <a:lnTo>
                  <a:pt x="19575" y="1440"/>
                </a:lnTo>
                <a:cubicBezTo>
                  <a:pt x="19947" y="1440"/>
                  <a:pt x="20250" y="1763"/>
                  <a:pt x="20250" y="2160"/>
                </a:cubicBezTo>
                <a:cubicBezTo>
                  <a:pt x="20250" y="2160"/>
                  <a:pt x="20250" y="16562"/>
                  <a:pt x="20250" y="16562"/>
                </a:cubicBezTo>
                <a:close/>
                <a:moveTo>
                  <a:pt x="19575" y="0"/>
                </a:moveTo>
                <a:lnTo>
                  <a:pt x="2025" y="0"/>
                </a:lnTo>
                <a:cubicBezTo>
                  <a:pt x="906" y="0"/>
                  <a:pt x="0" y="967"/>
                  <a:pt x="0" y="2160"/>
                </a:cubicBezTo>
                <a:lnTo>
                  <a:pt x="0" y="16562"/>
                </a:lnTo>
                <a:cubicBezTo>
                  <a:pt x="0" y="17753"/>
                  <a:pt x="903" y="18718"/>
                  <a:pt x="2018" y="18722"/>
                </a:cubicBezTo>
                <a:lnTo>
                  <a:pt x="8775" y="18722"/>
                </a:lnTo>
                <a:lnTo>
                  <a:pt x="8775" y="19597"/>
                </a:lnTo>
                <a:lnTo>
                  <a:pt x="4562" y="20181"/>
                </a:lnTo>
                <a:cubicBezTo>
                  <a:pt x="4261" y="20262"/>
                  <a:pt x="4050" y="20549"/>
                  <a:pt x="4050" y="20880"/>
                </a:cubicBezTo>
                <a:cubicBezTo>
                  <a:pt x="4050" y="21278"/>
                  <a:pt x="4352" y="21600"/>
                  <a:pt x="4725" y="21600"/>
                </a:cubicBezTo>
                <a:lnTo>
                  <a:pt x="16875" y="21600"/>
                </a:lnTo>
                <a:cubicBezTo>
                  <a:pt x="17248" y="21600"/>
                  <a:pt x="17550" y="21278"/>
                  <a:pt x="17550" y="20880"/>
                </a:cubicBezTo>
                <a:cubicBezTo>
                  <a:pt x="17550" y="20549"/>
                  <a:pt x="17339" y="20262"/>
                  <a:pt x="17038" y="20181"/>
                </a:cubicBezTo>
                <a:lnTo>
                  <a:pt x="12825" y="19597"/>
                </a:lnTo>
                <a:lnTo>
                  <a:pt x="12825" y="18722"/>
                </a:lnTo>
                <a:lnTo>
                  <a:pt x="19582" y="18722"/>
                </a:lnTo>
                <a:cubicBezTo>
                  <a:pt x="20697" y="18718"/>
                  <a:pt x="21600" y="17753"/>
                  <a:pt x="21600" y="16562"/>
                </a:cubicBezTo>
                <a:lnTo>
                  <a:pt x="21600" y="2160"/>
                </a:lnTo>
                <a:cubicBezTo>
                  <a:pt x="21600" y="967"/>
                  <a:pt x="20693" y="0"/>
                  <a:pt x="19575" y="0"/>
                </a:cubicBezTo>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169" name="Google Shape;169;p18"/>
          <p:cNvSpPr/>
          <p:nvPr/>
        </p:nvSpPr>
        <p:spPr>
          <a:xfrm>
            <a:off x="2904653" y="3208176"/>
            <a:ext cx="689148" cy="489402"/>
          </a:xfrm>
          <a:custGeom>
            <a:rect b="b" l="l" r="r" t="t"/>
            <a:pathLst>
              <a:path extrusionOk="0" h="21600" w="21600">
                <a:moveTo>
                  <a:pt x="20700" y="20255"/>
                </a:moveTo>
                <a:lnTo>
                  <a:pt x="900" y="20255"/>
                </a:lnTo>
                <a:lnTo>
                  <a:pt x="900" y="1350"/>
                </a:lnTo>
                <a:lnTo>
                  <a:pt x="20700" y="1350"/>
                </a:lnTo>
                <a:cubicBezTo>
                  <a:pt x="20700" y="1350"/>
                  <a:pt x="20700" y="20255"/>
                  <a:pt x="20700" y="20255"/>
                </a:cubicBezTo>
                <a:close/>
                <a:moveTo>
                  <a:pt x="20700" y="0"/>
                </a:moveTo>
                <a:lnTo>
                  <a:pt x="900" y="5"/>
                </a:lnTo>
                <a:cubicBezTo>
                  <a:pt x="403" y="5"/>
                  <a:pt x="0" y="603"/>
                  <a:pt x="0" y="1350"/>
                </a:cubicBezTo>
                <a:lnTo>
                  <a:pt x="0" y="20250"/>
                </a:lnTo>
                <a:cubicBezTo>
                  <a:pt x="0" y="20996"/>
                  <a:pt x="403" y="21600"/>
                  <a:pt x="900" y="21600"/>
                </a:cubicBezTo>
                <a:lnTo>
                  <a:pt x="20700" y="21600"/>
                </a:lnTo>
                <a:cubicBezTo>
                  <a:pt x="21197" y="21600"/>
                  <a:pt x="21600" y="20996"/>
                  <a:pt x="21600" y="20250"/>
                </a:cubicBezTo>
                <a:lnTo>
                  <a:pt x="21600" y="1350"/>
                </a:lnTo>
                <a:cubicBezTo>
                  <a:pt x="21600" y="603"/>
                  <a:pt x="21197" y="0"/>
                  <a:pt x="20700" y="0"/>
                </a:cubicBezTo>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pic>
        <p:nvPicPr>
          <p:cNvPr id="170" name="Google Shape;170;p18"/>
          <p:cNvPicPr preferRelativeResize="0"/>
          <p:nvPr/>
        </p:nvPicPr>
        <p:blipFill>
          <a:blip r:embed="rId3">
            <a:alphaModFix/>
          </a:blip>
          <a:stretch>
            <a:fillRect/>
          </a:stretch>
        </p:blipFill>
        <p:spPr>
          <a:xfrm>
            <a:off x="14468463" y="9538500"/>
            <a:ext cx="3743325" cy="581025"/>
          </a:xfrm>
          <a:prstGeom prst="rect">
            <a:avLst/>
          </a:prstGeom>
          <a:noFill/>
          <a:ln>
            <a:no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3434"/>
        </a:solidFill>
      </p:bgPr>
    </p:bg>
    <p:spTree>
      <p:nvGrpSpPr>
        <p:cNvPr id="174" name="Shape 174"/>
        <p:cNvGrpSpPr/>
        <p:nvPr/>
      </p:nvGrpSpPr>
      <p:grpSpPr>
        <a:xfrm>
          <a:off x="0" y="0"/>
          <a:ext cx="0" cy="0"/>
          <a:chOff x="0" y="0"/>
          <a:chExt cx="0" cy="0"/>
        </a:xfrm>
      </p:grpSpPr>
      <p:pic>
        <p:nvPicPr>
          <p:cNvPr id="175" name="Google Shape;175;p19"/>
          <p:cNvPicPr preferRelativeResize="0"/>
          <p:nvPr/>
        </p:nvPicPr>
        <p:blipFill>
          <a:blip r:embed="rId3">
            <a:alphaModFix/>
          </a:blip>
          <a:stretch>
            <a:fillRect/>
          </a:stretch>
        </p:blipFill>
        <p:spPr>
          <a:xfrm>
            <a:off x="0" y="2800525"/>
            <a:ext cx="18288000" cy="7486475"/>
          </a:xfrm>
          <a:prstGeom prst="rect">
            <a:avLst/>
          </a:prstGeom>
          <a:noFill/>
          <a:ln>
            <a:noFill/>
          </a:ln>
        </p:spPr>
      </p:pic>
      <p:sp>
        <p:nvSpPr>
          <p:cNvPr id="176" name="Google Shape;176;p19"/>
          <p:cNvSpPr txBox="1"/>
          <p:nvPr/>
        </p:nvSpPr>
        <p:spPr>
          <a:xfrm>
            <a:off x="933450" y="1057275"/>
            <a:ext cx="2406000" cy="1692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300"/>
              <a:buFont typeface="Open Sans Light"/>
              <a:buNone/>
            </a:pPr>
            <a:r>
              <a:t/>
            </a:r>
            <a:endParaRPr sz="1100"/>
          </a:p>
        </p:txBody>
      </p:sp>
      <p:sp>
        <p:nvSpPr>
          <p:cNvPr id="177" name="Google Shape;177;p19"/>
          <p:cNvSpPr txBox="1"/>
          <p:nvPr/>
        </p:nvSpPr>
        <p:spPr>
          <a:xfrm>
            <a:off x="402000" y="2979575"/>
            <a:ext cx="9376500" cy="6770100"/>
          </a:xfrm>
          <a:prstGeom prst="rect">
            <a:avLst/>
          </a:prstGeom>
          <a:noFill/>
          <a:ln>
            <a:noFill/>
          </a:ln>
        </p:spPr>
        <p:txBody>
          <a:bodyPr anchorCtr="0" anchor="ctr" bIns="0" lIns="0" spcFirstLastPara="1" rIns="0" wrap="square" tIns="0">
            <a:noAutofit/>
          </a:bodyPr>
          <a:lstStyle/>
          <a:p>
            <a:pPr indent="0" lvl="0" marL="457200" rtl="0" algn="l">
              <a:lnSpc>
                <a:spcPct val="115000"/>
              </a:lnSpc>
              <a:spcBef>
                <a:spcPts val="1500"/>
              </a:spcBef>
              <a:spcAft>
                <a:spcPts val="0"/>
              </a:spcAft>
              <a:buNone/>
            </a:pPr>
            <a:r>
              <a:t/>
            </a:r>
            <a:endParaRPr sz="2100">
              <a:solidFill>
                <a:schemeClr val="lt1"/>
              </a:solidFill>
              <a:latin typeface="Open Sans"/>
              <a:ea typeface="Open Sans"/>
              <a:cs typeface="Open Sans"/>
              <a:sym typeface="Open Sans"/>
            </a:endParaRPr>
          </a:p>
          <a:p>
            <a:pPr indent="0" lvl="0" marL="0" rtl="0" algn="l">
              <a:lnSpc>
                <a:spcPct val="115000"/>
              </a:lnSpc>
              <a:spcBef>
                <a:spcPts val="1500"/>
              </a:spcBef>
              <a:spcAft>
                <a:spcPts val="0"/>
              </a:spcAft>
              <a:buNone/>
            </a:pPr>
            <a:r>
              <a:t/>
            </a:r>
            <a:endParaRPr sz="2300">
              <a:solidFill>
                <a:schemeClr val="lt1"/>
              </a:solidFill>
              <a:latin typeface="Open Sans"/>
              <a:ea typeface="Open Sans"/>
              <a:cs typeface="Open Sans"/>
              <a:sym typeface="Open Sans"/>
            </a:endParaRPr>
          </a:p>
          <a:p>
            <a:pPr indent="-374650" lvl="0" marL="457200" rtl="0" algn="l">
              <a:lnSpc>
                <a:spcPct val="115000"/>
              </a:lnSpc>
              <a:spcBef>
                <a:spcPts val="1500"/>
              </a:spcBef>
              <a:spcAft>
                <a:spcPts val="0"/>
              </a:spcAft>
              <a:buClr>
                <a:schemeClr val="lt1"/>
              </a:buClr>
              <a:buSzPts val="2300"/>
              <a:buFont typeface="Roboto"/>
              <a:buChar char="●"/>
            </a:pPr>
            <a:r>
              <a:rPr lang="en-US" sz="2300">
                <a:solidFill>
                  <a:schemeClr val="lt1"/>
                </a:solidFill>
                <a:latin typeface="Open Sans"/>
                <a:ea typeface="Open Sans"/>
                <a:cs typeface="Open Sans"/>
                <a:sym typeface="Open Sans"/>
              </a:rPr>
              <a:t>1st Party Data:  We focus on our own data to gain a deeper understanding of our customers and provide personalized experiences.</a:t>
            </a:r>
            <a:endParaRPr sz="2300">
              <a:solidFill>
                <a:schemeClr val="lt1"/>
              </a:solidFill>
              <a:latin typeface="Open Sans"/>
              <a:ea typeface="Open Sans"/>
              <a:cs typeface="Open Sans"/>
              <a:sym typeface="Open Sans"/>
            </a:endParaRPr>
          </a:p>
          <a:p>
            <a:pPr indent="0" lvl="0" marL="0" rtl="0" algn="l">
              <a:lnSpc>
                <a:spcPct val="115000"/>
              </a:lnSpc>
              <a:spcBef>
                <a:spcPts val="1500"/>
              </a:spcBef>
              <a:spcAft>
                <a:spcPts val="0"/>
              </a:spcAft>
              <a:buNone/>
            </a:pPr>
            <a:r>
              <a:t/>
            </a:r>
            <a:endParaRPr sz="2300">
              <a:solidFill>
                <a:schemeClr val="lt1"/>
              </a:solidFill>
              <a:latin typeface="Open Sans"/>
              <a:ea typeface="Open Sans"/>
              <a:cs typeface="Open Sans"/>
              <a:sym typeface="Open Sans"/>
            </a:endParaRPr>
          </a:p>
          <a:p>
            <a:pPr indent="-374650" lvl="0" marL="457200" rtl="0" algn="l">
              <a:lnSpc>
                <a:spcPct val="115000"/>
              </a:lnSpc>
              <a:spcBef>
                <a:spcPts val="1500"/>
              </a:spcBef>
              <a:spcAft>
                <a:spcPts val="0"/>
              </a:spcAft>
              <a:buClr>
                <a:schemeClr val="lt1"/>
              </a:buClr>
              <a:buSzPts val="2300"/>
              <a:buFont typeface="Roboto"/>
              <a:buChar char="●"/>
            </a:pPr>
            <a:r>
              <a:rPr lang="en-US" sz="2300">
                <a:solidFill>
                  <a:schemeClr val="lt1"/>
                </a:solidFill>
                <a:latin typeface="Open Sans"/>
                <a:ea typeface="Open Sans"/>
                <a:cs typeface="Open Sans"/>
                <a:sym typeface="Open Sans"/>
              </a:rPr>
              <a:t>Customer Segmentation:</a:t>
            </a:r>
            <a:r>
              <a:rPr lang="en-US" sz="2400">
                <a:solidFill>
                  <a:schemeClr val="lt1"/>
                </a:solidFill>
                <a:latin typeface="Open Sans"/>
                <a:ea typeface="Open Sans"/>
                <a:cs typeface="Open Sans"/>
                <a:sym typeface="Open Sans"/>
              </a:rPr>
              <a:t> </a:t>
            </a:r>
            <a:r>
              <a:rPr lang="en-US" sz="2400">
                <a:solidFill>
                  <a:schemeClr val="lt1"/>
                </a:solidFill>
                <a:latin typeface="Open Sans"/>
                <a:ea typeface="Open Sans"/>
                <a:cs typeface="Open Sans"/>
                <a:sym typeface="Open Sans"/>
              </a:rPr>
              <a:t>By analyzing the purchase &amp; usage patterns and preferences of customers in each cluster, we can identify the most popular and high-end printers and implement targeted marketing strategies.</a:t>
            </a:r>
            <a:endParaRPr sz="2400">
              <a:solidFill>
                <a:schemeClr val="lt1"/>
              </a:solidFill>
              <a:latin typeface="Open Sans"/>
              <a:ea typeface="Open Sans"/>
              <a:cs typeface="Open Sans"/>
              <a:sym typeface="Open Sans"/>
            </a:endParaRPr>
          </a:p>
          <a:p>
            <a:pPr indent="0" lvl="0" marL="457200" rtl="0" algn="l">
              <a:lnSpc>
                <a:spcPct val="115000"/>
              </a:lnSpc>
              <a:spcBef>
                <a:spcPts val="1500"/>
              </a:spcBef>
              <a:spcAft>
                <a:spcPts val="0"/>
              </a:spcAft>
              <a:buNone/>
            </a:pPr>
            <a:r>
              <a:t/>
            </a:r>
            <a:endParaRPr sz="2300">
              <a:solidFill>
                <a:schemeClr val="lt1"/>
              </a:solidFill>
              <a:latin typeface="Open Sans"/>
              <a:ea typeface="Open Sans"/>
              <a:cs typeface="Open Sans"/>
              <a:sym typeface="Open Sans"/>
            </a:endParaRPr>
          </a:p>
          <a:p>
            <a:pPr indent="-374650" lvl="0" marL="457200" rtl="0" algn="l">
              <a:lnSpc>
                <a:spcPct val="115000"/>
              </a:lnSpc>
              <a:spcBef>
                <a:spcPts val="1500"/>
              </a:spcBef>
              <a:spcAft>
                <a:spcPts val="0"/>
              </a:spcAft>
              <a:buClr>
                <a:srgbClr val="000000"/>
              </a:buClr>
              <a:buSzPts val="2300"/>
              <a:buFont typeface="Roboto"/>
              <a:buChar char="●"/>
            </a:pPr>
            <a:r>
              <a:rPr lang="en-US" sz="2300">
                <a:latin typeface="Open Sans"/>
                <a:ea typeface="Open Sans"/>
                <a:cs typeface="Open Sans"/>
                <a:sym typeface="Open Sans"/>
              </a:rPr>
              <a:t>Predictive Modeling: We can maximize conversion rates and lifetime value by analyzing customer data and tailoring campaigns.</a:t>
            </a:r>
            <a:endParaRPr sz="2300">
              <a:latin typeface="Open Sans"/>
              <a:ea typeface="Open Sans"/>
              <a:cs typeface="Open Sans"/>
              <a:sym typeface="Open Sans"/>
            </a:endParaRPr>
          </a:p>
          <a:p>
            <a:pPr indent="0" lvl="0" marL="0" rtl="0" algn="l">
              <a:lnSpc>
                <a:spcPct val="115000"/>
              </a:lnSpc>
              <a:spcBef>
                <a:spcPts val="1500"/>
              </a:spcBef>
              <a:spcAft>
                <a:spcPts val="0"/>
              </a:spcAft>
              <a:buClr>
                <a:schemeClr val="dk1"/>
              </a:buClr>
              <a:buSzPts val="1100"/>
              <a:buFont typeface="Arial"/>
              <a:buNone/>
            </a:pPr>
            <a:r>
              <a:t/>
            </a:r>
            <a:endParaRPr sz="21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rgbClr val="B3B3B3"/>
              </a:buClr>
              <a:buSzPts val="1800"/>
              <a:buFont typeface="Open Sans Light"/>
              <a:buNone/>
            </a:pPr>
            <a:r>
              <a:t/>
            </a:r>
            <a:endParaRPr sz="3300">
              <a:solidFill>
                <a:srgbClr val="B3B3B3"/>
              </a:solidFill>
              <a:latin typeface="Open Sans"/>
              <a:ea typeface="Open Sans"/>
              <a:cs typeface="Open Sans"/>
              <a:sym typeface="Open Sans"/>
            </a:endParaRPr>
          </a:p>
        </p:txBody>
      </p:sp>
      <p:sp>
        <p:nvSpPr>
          <p:cNvPr id="178" name="Google Shape;178;p19"/>
          <p:cNvSpPr txBox="1"/>
          <p:nvPr/>
        </p:nvSpPr>
        <p:spPr>
          <a:xfrm>
            <a:off x="832575" y="714625"/>
            <a:ext cx="3309000" cy="16701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Clr>
                <a:srgbClr val="89D9C0"/>
              </a:buClr>
              <a:buSzPts val="4800"/>
              <a:buFont typeface="Open Sans SemiBold"/>
              <a:buNone/>
            </a:pPr>
            <a:r>
              <a:rPr lang="en-US" sz="4900">
                <a:solidFill>
                  <a:srgbClr val="89D9C0"/>
                </a:solidFill>
                <a:latin typeface="Open Sans SemiBold"/>
                <a:ea typeface="Open Sans SemiBold"/>
                <a:cs typeface="Open Sans SemiBold"/>
                <a:sym typeface="Open Sans SemiBold"/>
              </a:rPr>
              <a:t>Objective</a:t>
            </a:r>
            <a:endParaRPr sz="1200"/>
          </a:p>
        </p:txBody>
      </p:sp>
      <p:sp>
        <p:nvSpPr>
          <p:cNvPr id="179" name="Google Shape;179;p19"/>
          <p:cNvSpPr txBox="1"/>
          <p:nvPr/>
        </p:nvSpPr>
        <p:spPr>
          <a:xfrm>
            <a:off x="7305675" y="3309938"/>
            <a:ext cx="2895600" cy="847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1500"/>
              <a:buFont typeface="Open Sans Light"/>
              <a:buNone/>
            </a:pPr>
            <a:r>
              <a:t/>
            </a:r>
            <a:endParaRPr sz="1100"/>
          </a:p>
        </p:txBody>
      </p:sp>
      <p:sp>
        <p:nvSpPr>
          <p:cNvPr id="180" name="Google Shape;180;p19"/>
          <p:cNvSpPr txBox="1"/>
          <p:nvPr/>
        </p:nvSpPr>
        <p:spPr>
          <a:xfrm>
            <a:off x="7305675" y="5791200"/>
            <a:ext cx="6077100" cy="438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FFFFFF"/>
              </a:buClr>
              <a:buSzPts val="2100"/>
              <a:buFont typeface="Open Sans SemiBold"/>
              <a:buNone/>
            </a:pPr>
            <a:r>
              <a:t/>
            </a:r>
            <a:endParaRPr sz="1100"/>
          </a:p>
        </p:txBody>
      </p:sp>
      <p:pic>
        <p:nvPicPr>
          <p:cNvPr id="181" name="Google Shape;181;p19"/>
          <p:cNvPicPr preferRelativeResize="0"/>
          <p:nvPr/>
        </p:nvPicPr>
        <p:blipFill>
          <a:blip r:embed="rId4">
            <a:alphaModFix/>
          </a:blip>
          <a:stretch>
            <a:fillRect/>
          </a:stretch>
        </p:blipFill>
        <p:spPr>
          <a:xfrm>
            <a:off x="10915600" y="3767150"/>
            <a:ext cx="7053675" cy="5678200"/>
          </a:xfrm>
          <a:prstGeom prst="rect">
            <a:avLst/>
          </a:prstGeom>
          <a:noFill/>
          <a:ln>
            <a:noFill/>
          </a:ln>
        </p:spPr>
      </p:pic>
      <p:pic>
        <p:nvPicPr>
          <p:cNvPr id="182" name="Google Shape;182;p19"/>
          <p:cNvPicPr preferRelativeResize="0"/>
          <p:nvPr/>
        </p:nvPicPr>
        <p:blipFill>
          <a:blip r:embed="rId5">
            <a:alphaModFix/>
          </a:blip>
          <a:stretch>
            <a:fillRect/>
          </a:stretch>
        </p:blipFill>
        <p:spPr>
          <a:xfrm>
            <a:off x="14471288" y="9459012"/>
            <a:ext cx="3743325" cy="581025"/>
          </a:xfrm>
          <a:prstGeom prst="rect">
            <a:avLst/>
          </a:prstGeom>
          <a:noFill/>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0"/>
          <p:cNvPicPr preferRelativeResize="0"/>
          <p:nvPr/>
        </p:nvPicPr>
        <p:blipFill rotWithShape="1">
          <a:blip r:embed="rId3">
            <a:alphaModFix/>
          </a:blip>
          <a:srcRect b="0" l="12480" r="0" t="26155"/>
          <a:stretch/>
        </p:blipFill>
        <p:spPr>
          <a:xfrm>
            <a:off x="0" y="0"/>
            <a:ext cx="18288003" cy="10286999"/>
          </a:xfrm>
          <a:prstGeom prst="rect">
            <a:avLst/>
          </a:prstGeom>
          <a:noFill/>
          <a:ln>
            <a:noFill/>
          </a:ln>
        </p:spPr>
      </p:pic>
      <p:pic>
        <p:nvPicPr>
          <p:cNvPr id="188" name="Google Shape;188;p20"/>
          <p:cNvPicPr preferRelativeResize="0"/>
          <p:nvPr/>
        </p:nvPicPr>
        <p:blipFill rotWithShape="1">
          <a:blip r:embed="rId4">
            <a:alphaModFix/>
          </a:blip>
          <a:srcRect b="0" l="9276" r="9276" t="0"/>
          <a:stretch/>
        </p:blipFill>
        <p:spPr>
          <a:xfrm>
            <a:off x="0" y="0"/>
            <a:ext cx="18288001" cy="10287000"/>
          </a:xfrm>
          <a:prstGeom prst="rect">
            <a:avLst/>
          </a:prstGeom>
          <a:noFill/>
          <a:ln>
            <a:noFill/>
          </a:ln>
        </p:spPr>
      </p:pic>
      <p:cxnSp>
        <p:nvCxnSpPr>
          <p:cNvPr id="189" name="Google Shape;189;p20"/>
          <p:cNvCxnSpPr/>
          <p:nvPr/>
        </p:nvCxnSpPr>
        <p:spPr>
          <a:xfrm rot="-9566">
            <a:off x="-20" y="4769858"/>
            <a:ext cx="10242340" cy="0"/>
          </a:xfrm>
          <a:prstGeom prst="straightConnector1">
            <a:avLst/>
          </a:prstGeom>
          <a:noFill/>
          <a:ln cap="flat" cmpd="sng" w="57150">
            <a:solidFill>
              <a:srgbClr val="41B8D5"/>
            </a:solidFill>
            <a:prstDash val="solid"/>
            <a:round/>
            <a:headEnd len="sm" w="sm" type="none"/>
            <a:tailEnd len="sm" w="sm" type="none"/>
          </a:ln>
        </p:spPr>
      </p:cxnSp>
      <p:sp>
        <p:nvSpPr>
          <p:cNvPr id="190" name="Google Shape;190;p20"/>
          <p:cNvSpPr txBox="1"/>
          <p:nvPr/>
        </p:nvSpPr>
        <p:spPr>
          <a:xfrm>
            <a:off x="10955825" y="527650"/>
            <a:ext cx="5563800" cy="1503600"/>
          </a:xfrm>
          <a:prstGeom prst="rect">
            <a:avLst/>
          </a:prstGeom>
          <a:solidFill>
            <a:srgbClr val="FFFFFF">
              <a:alpha val="69800"/>
            </a:srgbClr>
          </a:solidFill>
          <a:ln cap="flat" cmpd="sng" w="25400">
            <a:solidFill>
              <a:srgbClr val="1A1A1A">
                <a:alpha val="29409"/>
              </a:srgbClr>
            </a:solidFill>
            <a:prstDash val="solid"/>
            <a:miter lim="800000"/>
            <a:headEnd len="sm" w="sm" type="none"/>
            <a:tailEnd len="sm" w="sm" type="none"/>
          </a:ln>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US" sz="9700">
                <a:solidFill>
                  <a:schemeClr val="lt1"/>
                </a:solidFill>
                <a:latin typeface="Teko"/>
                <a:ea typeface="Teko"/>
                <a:cs typeface="Teko"/>
                <a:sym typeface="Teko"/>
              </a:rPr>
              <a:t>THE DATA</a:t>
            </a:r>
            <a:endParaRPr b="1" sz="9700">
              <a:solidFill>
                <a:schemeClr val="lt1"/>
              </a:solidFill>
              <a:latin typeface="Teko"/>
              <a:ea typeface="Teko"/>
              <a:cs typeface="Teko"/>
              <a:sym typeface="Teko"/>
            </a:endParaRPr>
          </a:p>
        </p:txBody>
      </p:sp>
      <p:pic>
        <p:nvPicPr>
          <p:cNvPr id="191" name="Google Shape;191;p20"/>
          <p:cNvPicPr preferRelativeResize="0"/>
          <p:nvPr/>
        </p:nvPicPr>
        <p:blipFill>
          <a:blip r:embed="rId5">
            <a:alphaModFix/>
          </a:blip>
          <a:stretch>
            <a:fillRect/>
          </a:stretch>
        </p:blipFill>
        <p:spPr>
          <a:xfrm>
            <a:off x="14468463" y="9538500"/>
            <a:ext cx="3743325" cy="581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3434"/>
        </a:solidFill>
      </p:bgPr>
    </p:bg>
    <p:spTree>
      <p:nvGrpSpPr>
        <p:cNvPr id="195" name="Shape 195"/>
        <p:cNvGrpSpPr/>
        <p:nvPr/>
      </p:nvGrpSpPr>
      <p:grpSpPr>
        <a:xfrm>
          <a:off x="0" y="0"/>
          <a:ext cx="0" cy="0"/>
          <a:chOff x="0" y="0"/>
          <a:chExt cx="0" cy="0"/>
        </a:xfrm>
      </p:grpSpPr>
      <p:pic>
        <p:nvPicPr>
          <p:cNvPr id="196" name="Google Shape;196;p21"/>
          <p:cNvPicPr preferRelativeResize="0"/>
          <p:nvPr/>
        </p:nvPicPr>
        <p:blipFill>
          <a:blip r:embed="rId3">
            <a:alphaModFix/>
          </a:blip>
          <a:stretch>
            <a:fillRect/>
          </a:stretch>
        </p:blipFill>
        <p:spPr>
          <a:xfrm>
            <a:off x="10677400" y="5397900"/>
            <a:ext cx="781050" cy="676275"/>
          </a:xfrm>
          <a:prstGeom prst="rect">
            <a:avLst/>
          </a:prstGeom>
          <a:noFill/>
          <a:ln>
            <a:noFill/>
          </a:ln>
        </p:spPr>
      </p:pic>
      <p:pic>
        <p:nvPicPr>
          <p:cNvPr id="197" name="Google Shape;197;p21"/>
          <p:cNvPicPr preferRelativeResize="0"/>
          <p:nvPr/>
        </p:nvPicPr>
        <p:blipFill>
          <a:blip r:embed="rId4">
            <a:alphaModFix/>
          </a:blip>
          <a:stretch>
            <a:fillRect/>
          </a:stretch>
        </p:blipFill>
        <p:spPr>
          <a:xfrm rot="-4958691">
            <a:off x="10748606" y="3645094"/>
            <a:ext cx="972314" cy="913013"/>
          </a:xfrm>
          <a:prstGeom prst="rect">
            <a:avLst/>
          </a:prstGeom>
          <a:noFill/>
          <a:ln>
            <a:noFill/>
          </a:ln>
        </p:spPr>
      </p:pic>
      <p:pic>
        <p:nvPicPr>
          <p:cNvPr id="198" name="Google Shape;198;p21"/>
          <p:cNvPicPr preferRelativeResize="0"/>
          <p:nvPr/>
        </p:nvPicPr>
        <p:blipFill>
          <a:blip r:embed="rId4">
            <a:alphaModFix/>
          </a:blip>
          <a:stretch>
            <a:fillRect/>
          </a:stretch>
        </p:blipFill>
        <p:spPr>
          <a:xfrm>
            <a:off x="13944600" y="2981025"/>
            <a:ext cx="690078" cy="648000"/>
          </a:xfrm>
          <a:prstGeom prst="rect">
            <a:avLst/>
          </a:prstGeom>
          <a:noFill/>
          <a:ln>
            <a:noFill/>
          </a:ln>
        </p:spPr>
      </p:pic>
      <p:pic>
        <p:nvPicPr>
          <p:cNvPr id="199" name="Google Shape;199;p21"/>
          <p:cNvPicPr preferRelativeResize="0"/>
          <p:nvPr/>
        </p:nvPicPr>
        <p:blipFill>
          <a:blip r:embed="rId3">
            <a:alphaModFix/>
          </a:blip>
          <a:stretch>
            <a:fillRect/>
          </a:stretch>
        </p:blipFill>
        <p:spPr>
          <a:xfrm rot="-5019118">
            <a:off x="14868400" y="5169300"/>
            <a:ext cx="781050" cy="676275"/>
          </a:xfrm>
          <a:prstGeom prst="rect">
            <a:avLst/>
          </a:prstGeom>
          <a:noFill/>
          <a:ln>
            <a:noFill/>
          </a:ln>
        </p:spPr>
      </p:pic>
      <p:pic>
        <p:nvPicPr>
          <p:cNvPr id="200" name="Google Shape;200;p21"/>
          <p:cNvPicPr preferRelativeResize="0"/>
          <p:nvPr/>
        </p:nvPicPr>
        <p:blipFill>
          <a:blip r:embed="rId5">
            <a:alphaModFix/>
          </a:blip>
          <a:stretch>
            <a:fillRect/>
          </a:stretch>
        </p:blipFill>
        <p:spPr>
          <a:xfrm>
            <a:off x="11766550" y="3739900"/>
            <a:ext cx="3086100" cy="1813697"/>
          </a:xfrm>
          <a:prstGeom prst="rect">
            <a:avLst/>
          </a:prstGeom>
          <a:noFill/>
          <a:ln>
            <a:noFill/>
          </a:ln>
        </p:spPr>
      </p:pic>
      <p:cxnSp>
        <p:nvCxnSpPr>
          <p:cNvPr id="201" name="Google Shape;201;p21"/>
          <p:cNvCxnSpPr/>
          <p:nvPr/>
        </p:nvCxnSpPr>
        <p:spPr>
          <a:xfrm>
            <a:off x="7805500" y="515425"/>
            <a:ext cx="95700" cy="9402000"/>
          </a:xfrm>
          <a:prstGeom prst="straightConnector1">
            <a:avLst/>
          </a:prstGeom>
          <a:noFill/>
          <a:ln cap="flat" cmpd="sng" w="9525">
            <a:solidFill>
              <a:srgbClr val="F2F2F2"/>
            </a:solidFill>
            <a:prstDash val="lgDash"/>
            <a:round/>
            <a:headEnd len="med" w="med" type="none"/>
            <a:tailEnd len="med" w="med" type="none"/>
          </a:ln>
        </p:spPr>
      </p:cxnSp>
      <p:sp>
        <p:nvSpPr>
          <p:cNvPr id="202" name="Google Shape;202;p21"/>
          <p:cNvSpPr txBox="1"/>
          <p:nvPr/>
        </p:nvSpPr>
        <p:spPr>
          <a:xfrm>
            <a:off x="8140425" y="136975"/>
            <a:ext cx="10147500" cy="11253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Clr>
                <a:srgbClr val="FFFFFF"/>
              </a:buClr>
              <a:buSzPts val="4800"/>
              <a:buFont typeface="Open Sans"/>
              <a:buNone/>
            </a:pPr>
            <a:r>
              <a:rPr lang="en-US" sz="3500">
                <a:solidFill>
                  <a:schemeClr val="lt1"/>
                </a:solidFill>
                <a:latin typeface="Open Sans"/>
                <a:ea typeface="Open Sans"/>
                <a:cs typeface="Open Sans"/>
                <a:sym typeface="Open Sans"/>
              </a:rPr>
              <a:t>The</a:t>
            </a:r>
            <a:r>
              <a:rPr lang="en-US" sz="3500">
                <a:solidFill>
                  <a:srgbClr val="FFFFFF"/>
                </a:solidFill>
                <a:latin typeface="Open Sans"/>
                <a:ea typeface="Open Sans"/>
                <a:cs typeface="Open Sans"/>
                <a:sym typeface="Open Sans"/>
              </a:rPr>
              <a:t> </a:t>
            </a:r>
            <a:r>
              <a:rPr lang="en-US" sz="3500">
                <a:solidFill>
                  <a:srgbClr val="89D9C0"/>
                </a:solidFill>
                <a:latin typeface="Open Sans"/>
                <a:ea typeface="Open Sans"/>
                <a:cs typeface="Open Sans"/>
                <a:sym typeface="Open Sans"/>
              </a:rPr>
              <a:t>data</a:t>
            </a:r>
            <a:r>
              <a:rPr lang="en-US" sz="3500">
                <a:solidFill>
                  <a:srgbClr val="FFFFFF"/>
                </a:solidFill>
                <a:latin typeface="Open Sans"/>
                <a:ea typeface="Open Sans"/>
                <a:cs typeface="Open Sans"/>
                <a:sym typeface="Open Sans"/>
              </a:rPr>
              <a:t> </a:t>
            </a:r>
            <a:r>
              <a:rPr lang="en-US" sz="3500">
                <a:solidFill>
                  <a:schemeClr val="lt1"/>
                </a:solidFill>
                <a:latin typeface="Open Sans"/>
                <a:ea typeface="Open Sans"/>
                <a:cs typeface="Open Sans"/>
                <a:sym typeface="Open Sans"/>
              </a:rPr>
              <a:t>has following features and attributes:</a:t>
            </a:r>
            <a:endParaRPr sz="100">
              <a:solidFill>
                <a:schemeClr val="lt1"/>
              </a:solidFill>
            </a:endParaRPr>
          </a:p>
        </p:txBody>
      </p:sp>
      <p:pic>
        <p:nvPicPr>
          <p:cNvPr id="203" name="Google Shape;203;p21"/>
          <p:cNvPicPr preferRelativeResize="0"/>
          <p:nvPr/>
        </p:nvPicPr>
        <p:blipFill>
          <a:blip r:embed="rId6">
            <a:alphaModFix/>
          </a:blip>
          <a:stretch>
            <a:fillRect/>
          </a:stretch>
        </p:blipFill>
        <p:spPr>
          <a:xfrm>
            <a:off x="14468463" y="9538500"/>
            <a:ext cx="3743325" cy="581025"/>
          </a:xfrm>
          <a:prstGeom prst="rect">
            <a:avLst/>
          </a:prstGeom>
          <a:noFill/>
          <a:ln>
            <a:noFill/>
          </a:ln>
        </p:spPr>
      </p:pic>
      <p:sp>
        <p:nvSpPr>
          <p:cNvPr id="204" name="Google Shape;204;p21"/>
          <p:cNvSpPr txBox="1"/>
          <p:nvPr/>
        </p:nvSpPr>
        <p:spPr>
          <a:xfrm>
            <a:off x="8140425" y="9290050"/>
            <a:ext cx="3743400" cy="648000"/>
          </a:xfrm>
          <a:prstGeom prst="rect">
            <a:avLst/>
          </a:prstGeom>
          <a:noFill/>
          <a:ln>
            <a:noFill/>
          </a:ln>
        </p:spPr>
        <p:txBody>
          <a:bodyPr anchorCtr="0" anchor="t" bIns="91425" lIns="91425" spcFirstLastPara="1" rIns="91425" wrap="square" tIns="91425">
            <a:spAutoFit/>
          </a:bodyPr>
          <a:lstStyle/>
          <a:p>
            <a:pPr indent="0" lvl="0" marL="12700" marR="12700" rtl="0" algn="l">
              <a:lnSpc>
                <a:spcPct val="115000"/>
              </a:lnSpc>
              <a:spcBef>
                <a:spcPts val="100"/>
              </a:spcBef>
              <a:spcAft>
                <a:spcPts val="0"/>
              </a:spcAft>
              <a:buNone/>
            </a:pPr>
            <a:r>
              <a:rPr lang="en-US">
                <a:solidFill>
                  <a:schemeClr val="lt1"/>
                </a:solidFill>
                <a:latin typeface="Open Sans SemiBold"/>
                <a:ea typeface="Open Sans SemiBold"/>
                <a:cs typeface="Open Sans SemiBold"/>
                <a:sym typeface="Open Sans SemiBold"/>
              </a:rPr>
              <a:t>There are more features which are not present in this illustration</a:t>
            </a:r>
            <a:endParaRPr>
              <a:solidFill>
                <a:schemeClr val="lt1"/>
              </a:solidFill>
              <a:latin typeface="Open Sans SemiBold"/>
              <a:ea typeface="Open Sans SemiBold"/>
              <a:cs typeface="Open Sans SemiBold"/>
              <a:sym typeface="Open Sans SemiBold"/>
            </a:endParaRPr>
          </a:p>
        </p:txBody>
      </p:sp>
      <p:pic>
        <p:nvPicPr>
          <p:cNvPr id="205" name="Google Shape;205;p21" title="Points scored"/>
          <p:cNvPicPr preferRelativeResize="0"/>
          <p:nvPr/>
        </p:nvPicPr>
        <p:blipFill>
          <a:blip r:embed="rId7">
            <a:alphaModFix/>
          </a:blip>
          <a:stretch>
            <a:fillRect/>
          </a:stretch>
        </p:blipFill>
        <p:spPr>
          <a:xfrm>
            <a:off x="-186275" y="1768325"/>
            <a:ext cx="7716201" cy="4755226"/>
          </a:xfrm>
          <a:prstGeom prst="rect">
            <a:avLst/>
          </a:prstGeom>
          <a:noFill/>
          <a:ln>
            <a:noFill/>
          </a:ln>
        </p:spPr>
      </p:pic>
      <p:sp>
        <p:nvSpPr>
          <p:cNvPr id="206" name="Google Shape;206;p21"/>
          <p:cNvSpPr/>
          <p:nvPr/>
        </p:nvSpPr>
        <p:spPr>
          <a:xfrm>
            <a:off x="8265088" y="1238250"/>
            <a:ext cx="3406500" cy="214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8450588" y="1305700"/>
            <a:ext cx="3086100" cy="6762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2700" rtl="0" algn="l">
              <a:lnSpc>
                <a:spcPct val="115000"/>
              </a:lnSpc>
              <a:spcBef>
                <a:spcPts val="100"/>
              </a:spcBef>
              <a:spcAft>
                <a:spcPts val="0"/>
              </a:spcAft>
              <a:buNone/>
            </a:pPr>
            <a:r>
              <a:rPr b="1" lang="en-US" sz="2100">
                <a:solidFill>
                  <a:schemeClr val="dk1"/>
                </a:solidFill>
                <a:latin typeface="Open Sans"/>
                <a:ea typeface="Open Sans"/>
                <a:cs typeface="Open Sans"/>
                <a:sym typeface="Open Sans"/>
              </a:rPr>
              <a:t>Printer Usage:</a:t>
            </a:r>
            <a:endParaRPr b="1" sz="2100">
              <a:solidFill>
                <a:schemeClr val="dk1"/>
              </a:solidFill>
              <a:latin typeface="Open Sans"/>
              <a:ea typeface="Open Sans"/>
              <a:cs typeface="Open Sans"/>
              <a:sym typeface="Open Sans"/>
            </a:endParaRPr>
          </a:p>
        </p:txBody>
      </p:sp>
      <p:sp>
        <p:nvSpPr>
          <p:cNvPr id="208" name="Google Shape;208;p21"/>
          <p:cNvSpPr txBox="1"/>
          <p:nvPr/>
        </p:nvSpPr>
        <p:spPr>
          <a:xfrm>
            <a:off x="8530263" y="2025325"/>
            <a:ext cx="3228900" cy="11499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Total </a:t>
            </a:r>
            <a:r>
              <a:rPr lang="en-US" sz="1900">
                <a:solidFill>
                  <a:schemeClr val="dk1"/>
                </a:solidFill>
                <a:latin typeface="Open Sans"/>
                <a:ea typeface="Open Sans"/>
                <a:cs typeface="Open Sans"/>
                <a:sym typeface="Open Sans"/>
              </a:rPr>
              <a:t>Ink Usage</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HP Ink usage</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No. of Pages Printed</a:t>
            </a:r>
            <a:endParaRPr sz="1900">
              <a:solidFill>
                <a:schemeClr val="dk1"/>
              </a:solidFill>
              <a:latin typeface="Open Sans"/>
              <a:ea typeface="Open Sans"/>
              <a:cs typeface="Open Sans"/>
              <a:sym typeface="Open Sans"/>
            </a:endParaRPr>
          </a:p>
        </p:txBody>
      </p:sp>
      <p:sp>
        <p:nvSpPr>
          <p:cNvPr id="209" name="Google Shape;209;p21"/>
          <p:cNvSpPr/>
          <p:nvPr/>
        </p:nvSpPr>
        <p:spPr>
          <a:xfrm>
            <a:off x="14725650" y="1145500"/>
            <a:ext cx="3406500" cy="214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14911150" y="1212950"/>
            <a:ext cx="3086100" cy="6762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2700" rtl="0" algn="l">
              <a:lnSpc>
                <a:spcPct val="115000"/>
              </a:lnSpc>
              <a:spcBef>
                <a:spcPts val="100"/>
              </a:spcBef>
              <a:spcAft>
                <a:spcPts val="0"/>
              </a:spcAft>
              <a:buClr>
                <a:schemeClr val="dk1"/>
              </a:buClr>
              <a:buSzPts val="1100"/>
              <a:buFont typeface="Arial"/>
              <a:buNone/>
            </a:pPr>
            <a:r>
              <a:rPr b="1" lang="en-US" sz="2100">
                <a:solidFill>
                  <a:schemeClr val="dk1"/>
                </a:solidFill>
                <a:latin typeface="Open Sans"/>
                <a:ea typeface="Open Sans"/>
                <a:cs typeface="Open Sans"/>
                <a:sym typeface="Open Sans"/>
              </a:rPr>
              <a:t>Account Features:</a:t>
            </a:r>
            <a:endParaRPr b="1" sz="2100">
              <a:solidFill>
                <a:schemeClr val="dk1"/>
              </a:solidFill>
              <a:latin typeface="Open Sans"/>
              <a:ea typeface="Open Sans"/>
              <a:cs typeface="Open Sans"/>
              <a:sym typeface="Open Sans"/>
            </a:endParaRPr>
          </a:p>
        </p:txBody>
      </p:sp>
      <p:sp>
        <p:nvSpPr>
          <p:cNvPr id="211" name="Google Shape;211;p21"/>
          <p:cNvSpPr txBox="1"/>
          <p:nvPr/>
        </p:nvSpPr>
        <p:spPr>
          <a:xfrm>
            <a:off x="14813225" y="1932575"/>
            <a:ext cx="3406500" cy="11499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MDM ID (Customer ID)</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Serial Number (Printer ID)</a:t>
            </a:r>
            <a:endParaRPr sz="1900">
              <a:solidFill>
                <a:schemeClr val="dk1"/>
              </a:solidFill>
              <a:latin typeface="Open Sans"/>
              <a:ea typeface="Open Sans"/>
              <a:cs typeface="Open Sans"/>
              <a:sym typeface="Open Sans"/>
            </a:endParaRPr>
          </a:p>
        </p:txBody>
      </p:sp>
      <p:sp>
        <p:nvSpPr>
          <p:cNvPr id="212" name="Google Shape;212;p21"/>
          <p:cNvSpPr/>
          <p:nvPr/>
        </p:nvSpPr>
        <p:spPr>
          <a:xfrm>
            <a:off x="8530263" y="6221300"/>
            <a:ext cx="3406500" cy="214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8690463" y="6303650"/>
            <a:ext cx="3086100" cy="6762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2700" rtl="0" algn="l">
              <a:lnSpc>
                <a:spcPct val="115000"/>
              </a:lnSpc>
              <a:spcBef>
                <a:spcPts val="100"/>
              </a:spcBef>
              <a:spcAft>
                <a:spcPts val="0"/>
              </a:spcAft>
              <a:buNone/>
            </a:pPr>
            <a:r>
              <a:t/>
            </a:r>
            <a:endParaRPr b="1" sz="2100">
              <a:solidFill>
                <a:schemeClr val="lt1"/>
              </a:solidFill>
              <a:latin typeface="Open Sans"/>
              <a:ea typeface="Open Sans"/>
              <a:cs typeface="Open Sans"/>
              <a:sym typeface="Open Sans"/>
            </a:endParaRPr>
          </a:p>
          <a:p>
            <a:pPr indent="0" lvl="0" marL="12700" rtl="0" algn="l">
              <a:lnSpc>
                <a:spcPct val="115000"/>
              </a:lnSpc>
              <a:spcBef>
                <a:spcPts val="100"/>
              </a:spcBef>
              <a:spcAft>
                <a:spcPts val="0"/>
              </a:spcAft>
              <a:buClr>
                <a:schemeClr val="dk1"/>
              </a:buClr>
              <a:buSzPts val="1100"/>
              <a:buFont typeface="Arial"/>
              <a:buNone/>
            </a:pPr>
            <a:r>
              <a:rPr b="1" lang="en-US" sz="2100">
                <a:solidFill>
                  <a:schemeClr val="dk1"/>
                </a:solidFill>
                <a:latin typeface="Open Sans"/>
                <a:ea typeface="Open Sans"/>
                <a:cs typeface="Open Sans"/>
                <a:sym typeface="Open Sans"/>
              </a:rPr>
              <a:t>Demographic:</a:t>
            </a:r>
            <a:endParaRPr b="1" sz="2100">
              <a:solidFill>
                <a:schemeClr val="dk1"/>
              </a:solidFill>
              <a:latin typeface="Open Sans"/>
              <a:ea typeface="Open Sans"/>
              <a:cs typeface="Open Sans"/>
              <a:sym typeface="Open Sans"/>
            </a:endParaRPr>
          </a:p>
          <a:p>
            <a:pPr indent="0" lvl="0" marL="12700" rtl="0" algn="l">
              <a:lnSpc>
                <a:spcPct val="115000"/>
              </a:lnSpc>
              <a:spcBef>
                <a:spcPts val="100"/>
              </a:spcBef>
              <a:spcAft>
                <a:spcPts val="0"/>
              </a:spcAft>
              <a:buNone/>
            </a:pPr>
            <a:r>
              <a:t/>
            </a:r>
            <a:endParaRPr b="1" sz="2100">
              <a:solidFill>
                <a:schemeClr val="dk1"/>
              </a:solidFill>
              <a:latin typeface="Open Sans"/>
              <a:ea typeface="Open Sans"/>
              <a:cs typeface="Open Sans"/>
              <a:sym typeface="Open Sans"/>
            </a:endParaRPr>
          </a:p>
        </p:txBody>
      </p:sp>
      <p:sp>
        <p:nvSpPr>
          <p:cNvPr id="214" name="Google Shape;214;p21"/>
          <p:cNvSpPr txBox="1"/>
          <p:nvPr/>
        </p:nvSpPr>
        <p:spPr>
          <a:xfrm>
            <a:off x="8619063" y="6841500"/>
            <a:ext cx="3228900" cy="14862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Age</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Gender</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Occupation</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Household Income</a:t>
            </a:r>
            <a:endParaRPr sz="1900">
              <a:solidFill>
                <a:schemeClr val="dk1"/>
              </a:solidFill>
              <a:latin typeface="Open Sans"/>
              <a:ea typeface="Open Sans"/>
              <a:cs typeface="Open Sans"/>
              <a:sym typeface="Open Sans"/>
            </a:endParaRPr>
          </a:p>
        </p:txBody>
      </p:sp>
      <p:sp>
        <p:nvSpPr>
          <p:cNvPr id="215" name="Google Shape;215;p21"/>
          <p:cNvSpPr/>
          <p:nvPr/>
        </p:nvSpPr>
        <p:spPr>
          <a:xfrm>
            <a:off x="14286738" y="6074175"/>
            <a:ext cx="3406500" cy="214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14446938" y="6211025"/>
            <a:ext cx="3086100" cy="6762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2700" rtl="0" algn="l">
              <a:lnSpc>
                <a:spcPct val="115000"/>
              </a:lnSpc>
              <a:spcBef>
                <a:spcPts val="100"/>
              </a:spcBef>
              <a:spcAft>
                <a:spcPts val="0"/>
              </a:spcAft>
              <a:buNone/>
            </a:pPr>
            <a:r>
              <a:t/>
            </a:r>
            <a:endParaRPr b="1" sz="2100">
              <a:solidFill>
                <a:schemeClr val="lt1"/>
              </a:solidFill>
              <a:latin typeface="Open Sans"/>
              <a:ea typeface="Open Sans"/>
              <a:cs typeface="Open Sans"/>
              <a:sym typeface="Open Sans"/>
            </a:endParaRPr>
          </a:p>
          <a:p>
            <a:pPr indent="0" lvl="0" marL="12700" rtl="0" algn="l">
              <a:lnSpc>
                <a:spcPct val="115000"/>
              </a:lnSpc>
              <a:spcBef>
                <a:spcPts val="100"/>
              </a:spcBef>
              <a:spcAft>
                <a:spcPts val="0"/>
              </a:spcAft>
              <a:buNone/>
            </a:pPr>
            <a:r>
              <a:rPr b="1" lang="en-US" sz="2100">
                <a:solidFill>
                  <a:schemeClr val="dk1"/>
                </a:solidFill>
                <a:latin typeface="Open Sans"/>
                <a:ea typeface="Open Sans"/>
                <a:cs typeface="Open Sans"/>
                <a:sym typeface="Open Sans"/>
              </a:rPr>
              <a:t>Derived Features:</a:t>
            </a:r>
            <a:endParaRPr b="1" sz="2100">
              <a:solidFill>
                <a:schemeClr val="dk1"/>
              </a:solidFill>
              <a:latin typeface="Open Sans"/>
              <a:ea typeface="Open Sans"/>
              <a:cs typeface="Open Sans"/>
              <a:sym typeface="Open Sans"/>
            </a:endParaRPr>
          </a:p>
          <a:p>
            <a:pPr indent="0" lvl="0" marL="12700" rtl="0" algn="l">
              <a:lnSpc>
                <a:spcPct val="115000"/>
              </a:lnSpc>
              <a:spcBef>
                <a:spcPts val="100"/>
              </a:spcBef>
              <a:spcAft>
                <a:spcPts val="0"/>
              </a:spcAft>
              <a:buNone/>
            </a:pPr>
            <a:r>
              <a:t/>
            </a:r>
            <a:endParaRPr b="1" sz="2100">
              <a:solidFill>
                <a:schemeClr val="dk1"/>
              </a:solidFill>
              <a:latin typeface="Open Sans"/>
              <a:ea typeface="Open Sans"/>
              <a:cs typeface="Open Sans"/>
              <a:sym typeface="Open Sans"/>
            </a:endParaRPr>
          </a:p>
        </p:txBody>
      </p:sp>
      <p:sp>
        <p:nvSpPr>
          <p:cNvPr id="217" name="Google Shape;217;p21"/>
          <p:cNvSpPr txBox="1"/>
          <p:nvPr/>
        </p:nvSpPr>
        <p:spPr>
          <a:xfrm>
            <a:off x="14375538" y="6811025"/>
            <a:ext cx="3228900" cy="14862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 Days printer is active</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 Days Subscribed</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US" sz="1900">
                <a:solidFill>
                  <a:schemeClr val="dk1"/>
                </a:solidFill>
                <a:latin typeface="Open Sans"/>
                <a:ea typeface="Open Sans"/>
                <a:cs typeface="Open Sans"/>
                <a:sym typeface="Open Sans"/>
              </a:rPr>
              <a:t>Total Revenue by Cust</a:t>
            </a:r>
            <a:endParaRPr sz="1900">
              <a:solidFill>
                <a:schemeClr val="dk1"/>
              </a:solidFill>
              <a:latin typeface="Open Sans"/>
              <a:ea typeface="Open Sans"/>
              <a:cs typeface="Open Sans"/>
              <a:sym typeface="Open Sans"/>
            </a:endParaRPr>
          </a:p>
        </p:txBody>
      </p:sp>
      <p:sp>
        <p:nvSpPr>
          <p:cNvPr id="218" name="Google Shape;218;p21"/>
          <p:cNvSpPr txBox="1"/>
          <p:nvPr/>
        </p:nvSpPr>
        <p:spPr>
          <a:xfrm>
            <a:off x="472800" y="136975"/>
            <a:ext cx="6783300" cy="14775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Clr>
                <a:srgbClr val="89D9C0"/>
              </a:buClr>
              <a:buSzPts val="4800"/>
              <a:buFont typeface="Open Sans SemiBold"/>
              <a:buNone/>
            </a:pPr>
            <a:r>
              <a:rPr lang="en-US" sz="3500">
                <a:solidFill>
                  <a:srgbClr val="89D9C0"/>
                </a:solidFill>
                <a:latin typeface="Open Sans Light"/>
                <a:ea typeface="Open Sans Light"/>
                <a:cs typeface="Open Sans Light"/>
                <a:sym typeface="Open Sans Light"/>
              </a:rPr>
              <a:t>Revenue Breakdown</a:t>
            </a:r>
            <a:r>
              <a:rPr lang="en-US" sz="3500">
                <a:solidFill>
                  <a:schemeClr val="lt1"/>
                </a:solidFill>
                <a:latin typeface="Open Sans Light"/>
                <a:ea typeface="Open Sans Light"/>
                <a:cs typeface="Open Sans Light"/>
                <a:sym typeface="Open Sans Light"/>
              </a:rPr>
              <a:t> based on how many printers a customer purchases  </a:t>
            </a:r>
            <a:endParaRPr sz="3500">
              <a:solidFill>
                <a:schemeClr val="lt1"/>
              </a:solidFill>
              <a:latin typeface="Calibri"/>
              <a:ea typeface="Calibri"/>
              <a:cs typeface="Calibri"/>
              <a:sym typeface="Calibri"/>
            </a:endParaRPr>
          </a:p>
        </p:txBody>
      </p:sp>
      <p:pic>
        <p:nvPicPr>
          <p:cNvPr id="219" name="Google Shape;219;p21"/>
          <p:cNvPicPr preferRelativeResize="0"/>
          <p:nvPr/>
        </p:nvPicPr>
        <p:blipFill>
          <a:blip r:embed="rId8">
            <a:alphaModFix/>
          </a:blip>
          <a:stretch>
            <a:fillRect/>
          </a:stretch>
        </p:blipFill>
        <p:spPr>
          <a:xfrm>
            <a:off x="1697287" y="7094375"/>
            <a:ext cx="4064476" cy="2922175"/>
          </a:xfrm>
          <a:prstGeom prst="rect">
            <a:avLst/>
          </a:prstGeom>
          <a:noFill/>
          <a:ln>
            <a:noFill/>
          </a:ln>
        </p:spPr>
      </p:pic>
      <p:sp>
        <p:nvSpPr>
          <p:cNvPr id="220" name="Google Shape;220;p21"/>
          <p:cNvSpPr txBox="1"/>
          <p:nvPr/>
        </p:nvSpPr>
        <p:spPr>
          <a:xfrm>
            <a:off x="996550" y="7236225"/>
            <a:ext cx="1510200" cy="438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lt1"/>
                </a:solidFill>
                <a:latin typeface="Open Sans"/>
                <a:ea typeface="Open Sans"/>
                <a:cs typeface="Open Sans"/>
                <a:sym typeface="Open Sans"/>
              </a:rPr>
              <a:t>1</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rPr lang="en-US" sz="2100">
                <a:solidFill>
                  <a:schemeClr val="lt1"/>
                </a:solidFill>
                <a:latin typeface="Open Sans"/>
                <a:ea typeface="Open Sans"/>
                <a:cs typeface="Open Sans"/>
                <a:sym typeface="Open Sans"/>
              </a:rPr>
              <a:t>2</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rPr lang="en-US" sz="2100">
                <a:solidFill>
                  <a:schemeClr val="lt1"/>
                </a:solidFill>
                <a:latin typeface="Open Sans"/>
                <a:ea typeface="Open Sans"/>
                <a:cs typeface="Open Sans"/>
                <a:sym typeface="Open Sans"/>
              </a:rPr>
              <a:t>2+</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2100">
              <a:solidFill>
                <a:schemeClr val="lt1"/>
              </a:solidFill>
              <a:latin typeface="Open Sans Medium"/>
              <a:ea typeface="Open Sans Medium"/>
              <a:cs typeface="Open Sans Medium"/>
              <a:sym typeface="Open Sans Medium"/>
            </a:endParaRPr>
          </a:p>
          <a:p>
            <a:pPr indent="0" lvl="0" marL="0" rtl="0" algn="l">
              <a:spcBef>
                <a:spcPts val="0"/>
              </a:spcBef>
              <a:spcAft>
                <a:spcPts val="0"/>
              </a:spcAft>
              <a:buNone/>
            </a:pPr>
            <a:r>
              <a:t/>
            </a:r>
            <a:endParaRPr sz="2100">
              <a:solidFill>
                <a:schemeClr val="lt1"/>
              </a:solidFill>
              <a:latin typeface="Open Sans Medium"/>
              <a:ea typeface="Open Sans Medium"/>
              <a:cs typeface="Open Sans Medium"/>
              <a:sym typeface="Open Sans Medium"/>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221" name="Google Shape;221;p21"/>
          <p:cNvSpPr txBox="1"/>
          <p:nvPr/>
        </p:nvSpPr>
        <p:spPr>
          <a:xfrm>
            <a:off x="2847025" y="8268375"/>
            <a:ext cx="4530900" cy="14775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Clr>
                <a:srgbClr val="89D9C0"/>
              </a:buClr>
              <a:buSzPts val="4800"/>
              <a:buFont typeface="Open Sans SemiBold"/>
              <a:buNone/>
            </a:pPr>
            <a:r>
              <a:rPr lang="en-US" sz="3500">
                <a:solidFill>
                  <a:schemeClr val="lt1"/>
                </a:solidFill>
                <a:latin typeface="Open Sans Light"/>
                <a:ea typeface="Open Sans Light"/>
                <a:cs typeface="Open Sans Light"/>
                <a:sym typeface="Open Sans Light"/>
              </a:rPr>
              <a:t>Number of </a:t>
            </a:r>
            <a:r>
              <a:rPr lang="en-US" sz="3500">
                <a:solidFill>
                  <a:srgbClr val="89D9C0"/>
                </a:solidFill>
                <a:latin typeface="Open Sans Light"/>
                <a:ea typeface="Open Sans Light"/>
                <a:cs typeface="Open Sans Light"/>
                <a:sym typeface="Open Sans Light"/>
              </a:rPr>
              <a:t>customers purchases</a:t>
            </a:r>
            <a:r>
              <a:rPr lang="en-US" sz="3500">
                <a:solidFill>
                  <a:schemeClr val="lt1"/>
                </a:solidFill>
                <a:latin typeface="Open Sans Light"/>
                <a:ea typeface="Open Sans Light"/>
                <a:cs typeface="Open Sans Light"/>
                <a:sym typeface="Open Sans Light"/>
              </a:rPr>
              <a:t> 1,2 and 3+ printers</a:t>
            </a:r>
            <a:endParaRPr sz="3500">
              <a:solidFill>
                <a:schemeClr val="lt1"/>
              </a:solidFill>
              <a:latin typeface="Calibri"/>
              <a:ea typeface="Calibri"/>
              <a:cs typeface="Calibri"/>
              <a:sym typeface="Calibri"/>
            </a:endParaRPr>
          </a:p>
        </p:txBody>
      </p:sp>
      <p:cxnSp>
        <p:nvCxnSpPr>
          <p:cNvPr id="222" name="Google Shape;222;p21"/>
          <p:cNvCxnSpPr/>
          <p:nvPr/>
        </p:nvCxnSpPr>
        <p:spPr>
          <a:xfrm>
            <a:off x="299925" y="6675950"/>
            <a:ext cx="7230000" cy="8400"/>
          </a:xfrm>
          <a:prstGeom prst="straightConnector1">
            <a:avLst/>
          </a:prstGeom>
          <a:noFill/>
          <a:ln cap="flat" cmpd="sng" w="9525">
            <a:solidFill>
              <a:srgbClr val="F2F2F2"/>
            </a:solidFill>
            <a:prstDash val="lgDash"/>
            <a:round/>
            <a:headEnd len="med" w="med" type="none"/>
            <a:tailEnd len="med" w="med" type="none"/>
          </a:ln>
        </p:spPr>
      </p:cxnSp>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3434"/>
        </a:solidFill>
      </p:bgPr>
    </p:bg>
    <p:spTree>
      <p:nvGrpSpPr>
        <p:cNvPr id="226" name="Shape 226"/>
        <p:cNvGrpSpPr/>
        <p:nvPr/>
      </p:nvGrpSpPr>
      <p:grpSpPr>
        <a:xfrm>
          <a:off x="0" y="0"/>
          <a:ext cx="0" cy="0"/>
          <a:chOff x="0" y="0"/>
          <a:chExt cx="0" cy="0"/>
        </a:xfrm>
      </p:grpSpPr>
      <p:sp>
        <p:nvSpPr>
          <p:cNvPr id="227" name="Google Shape;227;p22"/>
          <p:cNvSpPr txBox="1"/>
          <p:nvPr/>
        </p:nvSpPr>
        <p:spPr>
          <a:xfrm>
            <a:off x="402675" y="874575"/>
            <a:ext cx="16433400" cy="1723200"/>
          </a:xfrm>
          <a:prstGeom prst="rect">
            <a:avLst/>
          </a:prstGeom>
          <a:solidFill>
            <a:srgbClr val="8BA1BF">
              <a:alpha val="29409"/>
            </a:srgbClr>
          </a:solidFill>
          <a:ln cap="flat" cmpd="sng" w="25400">
            <a:solidFill>
              <a:srgbClr val="1A1A1A">
                <a:alpha val="29409"/>
              </a:srgbClr>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228" name="Google Shape;228;p22"/>
          <p:cNvSpPr txBox="1"/>
          <p:nvPr/>
        </p:nvSpPr>
        <p:spPr>
          <a:xfrm>
            <a:off x="588300" y="1055850"/>
            <a:ext cx="15776700" cy="12288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Clr>
                <a:srgbClr val="89D9C0"/>
              </a:buClr>
              <a:buSzPts val="4800"/>
              <a:buFont typeface="Open Sans SemiBold"/>
              <a:buNone/>
            </a:pPr>
            <a:r>
              <a:rPr b="1" lang="en-US" sz="3800">
                <a:solidFill>
                  <a:srgbClr val="89D9C0"/>
                </a:solidFill>
                <a:latin typeface="Open Sans"/>
                <a:ea typeface="Open Sans"/>
                <a:cs typeface="Open Sans"/>
                <a:sym typeface="Open Sans"/>
              </a:rPr>
              <a:t>~60% of the customers are classified as loyal and account for 65% of the base revenue</a:t>
            </a:r>
            <a:endParaRPr sz="3800">
              <a:solidFill>
                <a:srgbClr val="89D9C0"/>
              </a:solidFill>
              <a:latin typeface="Open Sans"/>
              <a:ea typeface="Open Sans"/>
              <a:cs typeface="Open Sans"/>
              <a:sym typeface="Open Sans"/>
            </a:endParaRPr>
          </a:p>
        </p:txBody>
      </p:sp>
      <p:pic>
        <p:nvPicPr>
          <p:cNvPr id="229" name="Google Shape;229;p22"/>
          <p:cNvPicPr preferRelativeResize="0"/>
          <p:nvPr/>
        </p:nvPicPr>
        <p:blipFill>
          <a:blip r:embed="rId3">
            <a:alphaModFix/>
          </a:blip>
          <a:stretch>
            <a:fillRect/>
          </a:stretch>
        </p:blipFill>
        <p:spPr>
          <a:xfrm>
            <a:off x="1666199" y="3655725"/>
            <a:ext cx="8737476" cy="6076950"/>
          </a:xfrm>
          <a:prstGeom prst="rect">
            <a:avLst/>
          </a:prstGeom>
          <a:noFill/>
          <a:ln>
            <a:noFill/>
          </a:ln>
        </p:spPr>
      </p:pic>
      <p:sp>
        <p:nvSpPr>
          <p:cNvPr id="230" name="Google Shape;230;p22"/>
          <p:cNvSpPr txBox="1"/>
          <p:nvPr/>
        </p:nvSpPr>
        <p:spPr>
          <a:xfrm>
            <a:off x="402663" y="3734875"/>
            <a:ext cx="1510200" cy="794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lt1"/>
                </a:solidFill>
                <a:latin typeface="Open Sans"/>
                <a:ea typeface="Open Sans"/>
                <a:cs typeface="Open Sans"/>
                <a:sym typeface="Open Sans"/>
              </a:rPr>
              <a:t>Loyal</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rPr lang="en-US" sz="2100">
                <a:solidFill>
                  <a:schemeClr val="lt1"/>
                </a:solidFill>
                <a:latin typeface="Open Sans"/>
                <a:ea typeface="Open Sans"/>
                <a:cs typeface="Open Sans"/>
                <a:sym typeface="Open Sans"/>
              </a:rPr>
              <a:t>Host</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rPr lang="en-US" sz="2100">
                <a:solidFill>
                  <a:schemeClr val="lt1"/>
                </a:solidFill>
                <a:latin typeface="Open Sans"/>
                <a:ea typeface="Open Sans"/>
                <a:cs typeface="Open Sans"/>
                <a:sym typeface="Open Sans"/>
              </a:rPr>
              <a:t>Only</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rPr lang="en-US" sz="2100">
                <a:solidFill>
                  <a:schemeClr val="lt1"/>
                </a:solidFill>
                <a:latin typeface="Open Sans"/>
                <a:ea typeface="Open Sans"/>
                <a:cs typeface="Open Sans"/>
                <a:sym typeface="Open Sans"/>
              </a:rPr>
              <a:t>Disloyal</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rPr lang="en-US" sz="2100">
                <a:solidFill>
                  <a:schemeClr val="lt1"/>
                </a:solidFill>
                <a:latin typeface="Open Sans"/>
                <a:ea typeface="Open Sans"/>
                <a:cs typeface="Open Sans"/>
                <a:sym typeface="Open Sans"/>
              </a:rPr>
              <a:t>Suspect</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rPr lang="en-US" sz="2100">
                <a:solidFill>
                  <a:schemeClr val="lt1"/>
                </a:solidFill>
                <a:latin typeface="Open Sans"/>
                <a:ea typeface="Open Sans"/>
                <a:cs typeface="Open Sans"/>
                <a:sym typeface="Open Sans"/>
              </a:rPr>
              <a:t>Only</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rPr lang="en-US" sz="2100">
                <a:solidFill>
                  <a:schemeClr val="lt1"/>
                </a:solidFill>
                <a:latin typeface="Open Sans"/>
                <a:ea typeface="Open Sans"/>
                <a:cs typeface="Open Sans"/>
                <a:sym typeface="Open Sans"/>
              </a:rPr>
              <a:t>Non HP</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rPr lang="en-US" sz="2100">
                <a:solidFill>
                  <a:schemeClr val="lt1"/>
                </a:solidFill>
                <a:latin typeface="Open Sans"/>
                <a:ea typeface="Open Sans"/>
                <a:cs typeface="Open Sans"/>
                <a:sym typeface="Open Sans"/>
              </a:rPr>
              <a:t>Only</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rPr lang="en-US" sz="2100">
                <a:solidFill>
                  <a:schemeClr val="lt1"/>
                </a:solidFill>
                <a:latin typeface="Open Sans"/>
                <a:ea typeface="Open Sans"/>
                <a:cs typeface="Open Sans"/>
                <a:sym typeface="Open Sans"/>
              </a:rPr>
              <a:t>No Ink</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rPr lang="en-US" sz="2100">
                <a:solidFill>
                  <a:schemeClr val="lt1"/>
                </a:solidFill>
                <a:latin typeface="Open Sans"/>
                <a:ea typeface="Open Sans"/>
                <a:cs typeface="Open Sans"/>
                <a:sym typeface="Open Sans"/>
              </a:rPr>
              <a:t>Consum</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2100">
              <a:solidFill>
                <a:schemeClr val="lt1"/>
              </a:solidFill>
              <a:latin typeface="Open Sans Medium"/>
              <a:ea typeface="Open Sans Medium"/>
              <a:cs typeface="Open Sans Medium"/>
              <a:sym typeface="Open Sans Medium"/>
            </a:endParaRPr>
          </a:p>
          <a:p>
            <a:pPr indent="0" lvl="0" marL="0" rtl="0" algn="l">
              <a:spcBef>
                <a:spcPts val="0"/>
              </a:spcBef>
              <a:spcAft>
                <a:spcPts val="0"/>
              </a:spcAft>
              <a:buNone/>
            </a:pPr>
            <a:r>
              <a:t/>
            </a:r>
            <a:endParaRPr sz="2100">
              <a:solidFill>
                <a:schemeClr val="lt1"/>
              </a:solidFill>
              <a:latin typeface="Open Sans Medium"/>
              <a:ea typeface="Open Sans Medium"/>
              <a:cs typeface="Open Sans Medium"/>
              <a:sym typeface="Open Sans Medium"/>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231" name="Google Shape;231;p22"/>
          <p:cNvSpPr txBox="1"/>
          <p:nvPr/>
        </p:nvSpPr>
        <p:spPr>
          <a:xfrm>
            <a:off x="5133825" y="5750400"/>
            <a:ext cx="3726600" cy="2204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Clr>
                <a:srgbClr val="89D9C0"/>
              </a:buClr>
              <a:buSzPts val="4800"/>
              <a:buFont typeface="Open Sans SemiBold"/>
              <a:buNone/>
            </a:pPr>
            <a:r>
              <a:rPr lang="en-US" sz="4100">
                <a:solidFill>
                  <a:srgbClr val="89D9C0"/>
                </a:solidFill>
                <a:latin typeface="Open Sans Light"/>
                <a:ea typeface="Open Sans Light"/>
                <a:cs typeface="Open Sans Light"/>
                <a:sym typeface="Open Sans Light"/>
              </a:rPr>
              <a:t>Printers Purchased by Each Loyalty Class</a:t>
            </a:r>
            <a:endParaRPr sz="700">
              <a:latin typeface="Calibri"/>
              <a:ea typeface="Calibri"/>
              <a:cs typeface="Calibri"/>
              <a:sym typeface="Calibri"/>
            </a:endParaRPr>
          </a:p>
        </p:txBody>
      </p:sp>
      <p:sp>
        <p:nvSpPr>
          <p:cNvPr id="232" name="Google Shape;232;p22"/>
          <p:cNvSpPr txBox="1"/>
          <p:nvPr/>
        </p:nvSpPr>
        <p:spPr>
          <a:xfrm>
            <a:off x="12903000" y="3083675"/>
            <a:ext cx="4593600" cy="1194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US" sz="4100">
                <a:solidFill>
                  <a:srgbClr val="89D9C0"/>
                </a:solidFill>
                <a:latin typeface="Open Sans Light"/>
                <a:ea typeface="Open Sans Light"/>
                <a:cs typeface="Open Sans Light"/>
                <a:sym typeface="Open Sans Light"/>
              </a:rPr>
              <a:t>Average Revenue </a:t>
            </a:r>
            <a:r>
              <a:rPr lang="en-US" sz="4100">
                <a:solidFill>
                  <a:srgbClr val="89D9C0"/>
                </a:solidFill>
                <a:latin typeface="Open Sans Light"/>
                <a:ea typeface="Open Sans Light"/>
                <a:cs typeface="Open Sans Light"/>
                <a:sym typeface="Open Sans Light"/>
              </a:rPr>
              <a:t> Each Loyalty Class</a:t>
            </a:r>
            <a:endParaRPr/>
          </a:p>
        </p:txBody>
      </p:sp>
      <p:pic>
        <p:nvPicPr>
          <p:cNvPr id="233" name="Google Shape;233;p22"/>
          <p:cNvPicPr preferRelativeResize="0"/>
          <p:nvPr/>
        </p:nvPicPr>
        <p:blipFill>
          <a:blip r:embed="rId4">
            <a:alphaModFix/>
          </a:blip>
          <a:stretch>
            <a:fillRect/>
          </a:stretch>
        </p:blipFill>
        <p:spPr>
          <a:xfrm>
            <a:off x="14756799" y="4682000"/>
            <a:ext cx="2221883" cy="3710125"/>
          </a:xfrm>
          <a:prstGeom prst="rect">
            <a:avLst/>
          </a:prstGeom>
          <a:noFill/>
          <a:ln>
            <a:noFill/>
          </a:ln>
        </p:spPr>
      </p:pic>
      <p:sp>
        <p:nvSpPr>
          <p:cNvPr id="234" name="Google Shape;234;p22"/>
          <p:cNvSpPr txBox="1"/>
          <p:nvPr/>
        </p:nvSpPr>
        <p:spPr>
          <a:xfrm>
            <a:off x="13118825" y="4761575"/>
            <a:ext cx="238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600">
                <a:solidFill>
                  <a:schemeClr val="lt1"/>
                </a:solidFill>
                <a:latin typeface="Open Sans"/>
                <a:ea typeface="Open Sans"/>
                <a:cs typeface="Open Sans"/>
                <a:sym typeface="Open Sans"/>
              </a:rPr>
              <a:t>Suspect Only</a:t>
            </a:r>
            <a:endParaRPr>
              <a:latin typeface="Calibri"/>
              <a:ea typeface="Calibri"/>
              <a:cs typeface="Calibri"/>
              <a:sym typeface="Calibri"/>
            </a:endParaRPr>
          </a:p>
        </p:txBody>
      </p:sp>
      <p:sp>
        <p:nvSpPr>
          <p:cNvPr id="235" name="Google Shape;235;p22"/>
          <p:cNvSpPr txBox="1"/>
          <p:nvPr/>
        </p:nvSpPr>
        <p:spPr>
          <a:xfrm>
            <a:off x="13118825" y="5302425"/>
            <a:ext cx="2676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lt1"/>
                </a:solidFill>
                <a:latin typeface="Open Sans"/>
                <a:ea typeface="Open Sans"/>
                <a:cs typeface="Open Sans"/>
                <a:sym typeface="Open Sans"/>
              </a:rPr>
              <a:t>Non HP Only</a:t>
            </a:r>
            <a:endParaRPr sz="16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lt1"/>
              </a:solidFill>
              <a:latin typeface="Open Sans"/>
              <a:ea typeface="Open Sans"/>
              <a:cs typeface="Open Sans"/>
              <a:sym typeface="Open Sans"/>
            </a:endParaRPr>
          </a:p>
        </p:txBody>
      </p:sp>
      <p:sp>
        <p:nvSpPr>
          <p:cNvPr id="236" name="Google Shape;236;p22"/>
          <p:cNvSpPr txBox="1"/>
          <p:nvPr/>
        </p:nvSpPr>
        <p:spPr>
          <a:xfrm>
            <a:off x="13118825" y="5915200"/>
            <a:ext cx="2676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lt1"/>
                </a:solidFill>
                <a:latin typeface="Open Sans"/>
                <a:ea typeface="Open Sans"/>
                <a:cs typeface="Open Sans"/>
                <a:sym typeface="Open Sans"/>
              </a:rPr>
              <a:t>Host Only</a:t>
            </a:r>
            <a:endParaRPr sz="16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600">
              <a:solidFill>
                <a:schemeClr val="lt1"/>
              </a:solidFill>
              <a:latin typeface="Open Sans"/>
              <a:ea typeface="Open Sans"/>
              <a:cs typeface="Open Sans"/>
              <a:sym typeface="Open Sans"/>
            </a:endParaRPr>
          </a:p>
        </p:txBody>
      </p:sp>
      <p:sp>
        <p:nvSpPr>
          <p:cNvPr id="237" name="Google Shape;237;p22"/>
          <p:cNvSpPr txBox="1"/>
          <p:nvPr/>
        </p:nvSpPr>
        <p:spPr>
          <a:xfrm>
            <a:off x="13118825" y="6529375"/>
            <a:ext cx="2676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lt1"/>
                </a:solidFill>
                <a:latin typeface="Open Sans"/>
                <a:ea typeface="Open Sans"/>
                <a:cs typeface="Open Sans"/>
                <a:sym typeface="Open Sans"/>
              </a:rPr>
              <a:t>Loyal</a:t>
            </a:r>
            <a:endParaRPr sz="1600">
              <a:solidFill>
                <a:schemeClr val="lt1"/>
              </a:solidFill>
              <a:latin typeface="Open Sans"/>
              <a:ea typeface="Open Sans"/>
              <a:cs typeface="Open Sans"/>
              <a:sym typeface="Open Sans"/>
            </a:endParaRPr>
          </a:p>
        </p:txBody>
      </p:sp>
      <p:sp>
        <p:nvSpPr>
          <p:cNvPr id="238" name="Google Shape;238;p22"/>
          <p:cNvSpPr txBox="1"/>
          <p:nvPr/>
        </p:nvSpPr>
        <p:spPr>
          <a:xfrm>
            <a:off x="13118825" y="7257275"/>
            <a:ext cx="2676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lt1"/>
                </a:solidFill>
                <a:latin typeface="Open Sans"/>
                <a:ea typeface="Open Sans"/>
                <a:cs typeface="Open Sans"/>
                <a:sym typeface="Open Sans"/>
              </a:rPr>
              <a:t>No Ink Consumption</a:t>
            </a:r>
            <a:endParaRPr sz="1600">
              <a:solidFill>
                <a:schemeClr val="lt1"/>
              </a:solidFill>
              <a:latin typeface="Open Sans"/>
              <a:ea typeface="Open Sans"/>
              <a:cs typeface="Open Sans"/>
              <a:sym typeface="Open Sans"/>
            </a:endParaRPr>
          </a:p>
        </p:txBody>
      </p:sp>
      <p:sp>
        <p:nvSpPr>
          <p:cNvPr id="239" name="Google Shape;239;p22"/>
          <p:cNvSpPr txBox="1"/>
          <p:nvPr/>
        </p:nvSpPr>
        <p:spPr>
          <a:xfrm>
            <a:off x="13118825" y="7826925"/>
            <a:ext cx="2676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lt1"/>
                </a:solidFill>
                <a:latin typeface="Open Sans"/>
                <a:ea typeface="Open Sans"/>
                <a:cs typeface="Open Sans"/>
                <a:sym typeface="Open Sans"/>
              </a:rPr>
              <a:t>Disloyal</a:t>
            </a:r>
            <a:endParaRPr sz="1600">
              <a:solidFill>
                <a:schemeClr val="lt1"/>
              </a:solidFill>
              <a:latin typeface="Open Sans"/>
              <a:ea typeface="Open Sans"/>
              <a:cs typeface="Open Sans"/>
              <a:sym typeface="Open Sans"/>
            </a:endParaRPr>
          </a:p>
        </p:txBody>
      </p:sp>
      <p:sp>
        <p:nvSpPr>
          <p:cNvPr id="240" name="Google Shape;240;p22"/>
          <p:cNvSpPr/>
          <p:nvPr/>
        </p:nvSpPr>
        <p:spPr>
          <a:xfrm>
            <a:off x="402675" y="3655725"/>
            <a:ext cx="9508200" cy="1022400"/>
          </a:xfrm>
          <a:prstGeom prst="rect">
            <a:avLst/>
          </a:prstGeom>
          <a:noFill/>
          <a:ln cap="flat" cmpd="sng" w="952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241" name="Google Shape;241;p22"/>
          <p:cNvSpPr/>
          <p:nvPr/>
        </p:nvSpPr>
        <p:spPr>
          <a:xfrm>
            <a:off x="13118825" y="6449425"/>
            <a:ext cx="3936300" cy="677100"/>
          </a:xfrm>
          <a:prstGeom prst="rect">
            <a:avLst/>
          </a:prstGeom>
          <a:noFill/>
          <a:ln cap="flat" cmpd="sng" w="952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22"/>
          <p:cNvPicPr preferRelativeResize="0"/>
          <p:nvPr/>
        </p:nvPicPr>
        <p:blipFill>
          <a:blip r:embed="rId5">
            <a:alphaModFix/>
          </a:blip>
          <a:stretch>
            <a:fillRect/>
          </a:stretch>
        </p:blipFill>
        <p:spPr>
          <a:xfrm>
            <a:off x="14468463" y="9538500"/>
            <a:ext cx="3743325" cy="581025"/>
          </a:xfrm>
          <a:prstGeom prst="rect">
            <a:avLst/>
          </a:prstGeom>
          <a:noFill/>
          <a:ln>
            <a:no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3434"/>
        </a:solidFill>
      </p:bgPr>
    </p:bg>
    <p:spTree>
      <p:nvGrpSpPr>
        <p:cNvPr id="246" name="Shape 246"/>
        <p:cNvGrpSpPr/>
        <p:nvPr/>
      </p:nvGrpSpPr>
      <p:grpSpPr>
        <a:xfrm>
          <a:off x="0" y="0"/>
          <a:ext cx="0" cy="0"/>
          <a:chOff x="0" y="0"/>
          <a:chExt cx="0" cy="0"/>
        </a:xfrm>
      </p:grpSpPr>
      <p:sp>
        <p:nvSpPr>
          <p:cNvPr id="247" name="Google Shape;247;p23"/>
          <p:cNvSpPr txBox="1"/>
          <p:nvPr/>
        </p:nvSpPr>
        <p:spPr>
          <a:xfrm>
            <a:off x="2591325" y="1732575"/>
            <a:ext cx="15186600" cy="931500"/>
          </a:xfrm>
          <a:prstGeom prst="rect">
            <a:avLst/>
          </a:prstGeom>
          <a:solidFill>
            <a:srgbClr val="8BA1BF">
              <a:alpha val="29409"/>
            </a:srgbClr>
          </a:solidFill>
          <a:ln cap="flat" cmpd="sng" w="25400">
            <a:solidFill>
              <a:srgbClr val="1A1A1A">
                <a:alpha val="29409"/>
              </a:srgbClr>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sp>
        <p:nvSpPr>
          <p:cNvPr id="248" name="Google Shape;248;p23"/>
          <p:cNvSpPr txBox="1"/>
          <p:nvPr/>
        </p:nvSpPr>
        <p:spPr>
          <a:xfrm>
            <a:off x="888000" y="2862500"/>
            <a:ext cx="6059400" cy="357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t/>
            </a:r>
            <a:endParaRPr/>
          </a:p>
        </p:txBody>
      </p:sp>
      <p:sp>
        <p:nvSpPr>
          <p:cNvPr id="249" name="Google Shape;249;p23"/>
          <p:cNvSpPr txBox="1"/>
          <p:nvPr/>
        </p:nvSpPr>
        <p:spPr>
          <a:xfrm>
            <a:off x="453200" y="8372050"/>
            <a:ext cx="9064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latin typeface="Open Sans"/>
                <a:ea typeface="Open Sans"/>
                <a:cs typeface="Open Sans"/>
                <a:sym typeface="Open Sans"/>
              </a:rPr>
              <a:t>Office&gt;=10       Office &lt; 10        Office Size           Home                  Home</a:t>
            </a:r>
            <a:endParaRPr sz="2000">
              <a:solidFill>
                <a:schemeClr val="lt1"/>
              </a:solidFill>
              <a:latin typeface="Open Sans"/>
              <a:ea typeface="Open Sans"/>
              <a:cs typeface="Open Sans"/>
              <a:sym typeface="Open Sans"/>
            </a:endParaRPr>
          </a:p>
          <a:p>
            <a:pPr indent="0" lvl="0" marL="0" rtl="0" algn="l">
              <a:spcBef>
                <a:spcPts val="0"/>
              </a:spcBef>
              <a:spcAft>
                <a:spcPts val="0"/>
              </a:spcAft>
              <a:buNone/>
            </a:pPr>
            <a:r>
              <a:rPr lang="en-US" sz="2000">
                <a:solidFill>
                  <a:schemeClr val="lt1"/>
                </a:solidFill>
                <a:latin typeface="Open Sans"/>
                <a:ea typeface="Open Sans"/>
                <a:cs typeface="Open Sans"/>
                <a:sym typeface="Open Sans"/>
              </a:rPr>
              <a:t>                                                       Unknown         Business             Personal</a:t>
            </a:r>
            <a:endParaRPr sz="2000">
              <a:solidFill>
                <a:schemeClr val="lt1"/>
              </a:solidFill>
              <a:latin typeface="Open Sans"/>
              <a:ea typeface="Open Sans"/>
              <a:cs typeface="Open Sans"/>
              <a:sym typeface="Open Sans"/>
            </a:endParaRPr>
          </a:p>
        </p:txBody>
      </p:sp>
      <p:sp>
        <p:nvSpPr>
          <p:cNvPr id="250" name="Google Shape;250;p23"/>
          <p:cNvSpPr txBox="1"/>
          <p:nvPr/>
        </p:nvSpPr>
        <p:spPr>
          <a:xfrm>
            <a:off x="10896975" y="3998975"/>
            <a:ext cx="6589200" cy="931500"/>
          </a:xfrm>
          <a:prstGeom prst="rect">
            <a:avLst/>
          </a:prstGeom>
          <a:solidFill>
            <a:srgbClr val="CED8E2">
              <a:alpha val="29409"/>
            </a:srgbClr>
          </a:solidFill>
          <a:ln cap="flat" cmpd="sng" w="25400">
            <a:solidFill>
              <a:schemeClr val="dk1">
                <a:alpha val="0"/>
              </a:schemeClr>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4200" u="none">
              <a:solidFill>
                <a:srgbClr val="000000"/>
              </a:solidFill>
              <a:latin typeface="Gill Sans"/>
              <a:ea typeface="Gill Sans"/>
              <a:cs typeface="Gill Sans"/>
              <a:sym typeface="Gill Sans"/>
            </a:endParaRPr>
          </a:p>
        </p:txBody>
      </p:sp>
      <p:graphicFrame>
        <p:nvGraphicFramePr>
          <p:cNvPr id="251" name="Google Shape;251;p23"/>
          <p:cNvGraphicFramePr/>
          <p:nvPr/>
        </p:nvGraphicFramePr>
        <p:xfrm>
          <a:off x="10896950" y="4849509"/>
          <a:ext cx="3000000" cy="3000000"/>
        </p:xfrm>
        <a:graphic>
          <a:graphicData uri="http://schemas.openxmlformats.org/drawingml/2006/table">
            <a:tbl>
              <a:tblPr>
                <a:noFill/>
                <a:tableStyleId>{7DC5A079-FBE2-4348-851F-C65CFB662CA1}</a:tableStyleId>
              </a:tblPr>
              <a:tblGrid>
                <a:gridCol w="3299450"/>
                <a:gridCol w="3289775"/>
              </a:tblGrid>
              <a:tr h="769125">
                <a:tc>
                  <a:txBody>
                    <a:bodyPr/>
                    <a:lstStyle/>
                    <a:p>
                      <a:pPr indent="0" lvl="0" marL="0" marR="0" rtl="0" algn="ctr">
                        <a:lnSpc>
                          <a:spcPct val="80000"/>
                        </a:lnSpc>
                        <a:spcBef>
                          <a:spcPts val="0"/>
                        </a:spcBef>
                        <a:spcAft>
                          <a:spcPts val="0"/>
                        </a:spcAft>
                        <a:buClr>
                          <a:srgbClr val="1A1A1A"/>
                        </a:buClr>
                        <a:buSzPts val="1800"/>
                        <a:buFont typeface="Open Sans SemiBold"/>
                        <a:buNone/>
                      </a:pPr>
                      <a:r>
                        <a:rPr lang="en-US" sz="1800">
                          <a:solidFill>
                            <a:srgbClr val="1A1A1A"/>
                          </a:solidFill>
                          <a:latin typeface="Open Sans SemiBold"/>
                          <a:ea typeface="Open Sans SemiBold"/>
                          <a:cs typeface="Open Sans SemiBold"/>
                          <a:sym typeface="Open Sans SemiBold"/>
                        </a:rPr>
                        <a:t>Office</a:t>
                      </a:r>
                      <a:endParaRPr sz="1100"/>
                    </a:p>
                  </a:txBody>
                  <a:tcPr marT="47625" marB="47625" marR="47625" marL="47625" anchor="ctr">
                    <a:lnL cap="flat" cmpd="sng" w="25400">
                      <a:solidFill>
                        <a:srgbClr val="000000"/>
                      </a:solidFill>
                      <a:prstDash val="solid"/>
                      <a:round/>
                      <a:headEnd len="sm" w="sm" type="none"/>
                      <a:tailEnd len="sm" w="sm" type="none"/>
                    </a:lnL>
                    <a:lnR cap="flat" cmpd="sng" w="25400">
                      <a:solidFill>
                        <a:srgbClr val="BAC2CC"/>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BAC2CC"/>
                      </a:solidFill>
                      <a:prstDash val="solid"/>
                      <a:round/>
                      <a:headEnd len="sm" w="sm" type="none"/>
                      <a:tailEnd len="sm" w="sm" type="none"/>
                    </a:lnB>
                    <a:solidFill>
                      <a:srgbClr val="E3E6F2"/>
                    </a:solidFill>
                  </a:tcPr>
                </a:tc>
                <a:tc>
                  <a:txBody>
                    <a:bodyPr/>
                    <a:lstStyle/>
                    <a:p>
                      <a:pPr indent="0" lvl="0" marL="0" marR="0" rtl="0" algn="ctr">
                        <a:lnSpc>
                          <a:spcPct val="80000"/>
                        </a:lnSpc>
                        <a:spcBef>
                          <a:spcPts val="0"/>
                        </a:spcBef>
                        <a:spcAft>
                          <a:spcPts val="0"/>
                        </a:spcAft>
                        <a:buClr>
                          <a:srgbClr val="1A1A1A"/>
                        </a:buClr>
                        <a:buSzPts val="1800"/>
                        <a:buFont typeface="Open Sans SemiBold"/>
                        <a:buNone/>
                      </a:pPr>
                      <a:r>
                        <a:rPr lang="en-US" sz="1800">
                          <a:solidFill>
                            <a:srgbClr val="1A1A1A"/>
                          </a:solidFill>
                          <a:latin typeface="Open Sans SemiBold"/>
                          <a:ea typeface="Open Sans SemiBold"/>
                          <a:cs typeface="Open Sans SemiBold"/>
                          <a:sym typeface="Open Sans SemiBold"/>
                        </a:rPr>
                        <a:t>Home</a:t>
                      </a:r>
                      <a:endParaRPr sz="1100"/>
                    </a:p>
                  </a:txBody>
                  <a:tcPr marT="47625" marB="47625" marR="47625" marL="47625" anchor="ctr">
                    <a:lnL cap="flat" cmpd="sng" w="25400">
                      <a:solidFill>
                        <a:srgbClr val="BAC2CC"/>
                      </a:solidFill>
                      <a:prstDash val="solid"/>
                      <a:round/>
                      <a:headEnd len="sm" w="sm" type="none"/>
                      <a:tailEnd len="sm" w="sm" type="none"/>
                    </a:lnL>
                    <a:lnR cap="flat" cmpd="sng" w="25400">
                      <a:solidFill>
                        <a:srgbClr val="BAC2CC"/>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BAC2CC"/>
                      </a:solidFill>
                      <a:prstDash val="solid"/>
                      <a:round/>
                      <a:headEnd len="sm" w="sm" type="none"/>
                      <a:tailEnd len="sm" w="sm" type="none"/>
                    </a:lnB>
                    <a:solidFill>
                      <a:srgbClr val="E3E6F2"/>
                    </a:solidFill>
                  </a:tcPr>
                </a:tc>
              </a:tr>
              <a:tr h="669275">
                <a:tc>
                  <a:txBody>
                    <a:bodyPr/>
                    <a:lstStyle/>
                    <a:p>
                      <a:pPr indent="0" lvl="0" marL="0" marR="0" rtl="0" algn="ctr">
                        <a:lnSpc>
                          <a:spcPct val="80000"/>
                        </a:lnSpc>
                        <a:spcBef>
                          <a:spcPts val="0"/>
                        </a:spcBef>
                        <a:spcAft>
                          <a:spcPts val="0"/>
                        </a:spcAft>
                        <a:buNone/>
                      </a:pPr>
                      <a:r>
                        <a:rPr lang="en-US" sz="1700">
                          <a:solidFill>
                            <a:srgbClr val="E6E6E6"/>
                          </a:solidFill>
                          <a:latin typeface="Open Sans Light"/>
                          <a:ea typeface="Open Sans Light"/>
                          <a:cs typeface="Open Sans Light"/>
                          <a:sym typeface="Open Sans Light"/>
                        </a:rPr>
                        <a:t>HP OfficeJet Pro 9015 All-in-One</a:t>
                      </a:r>
                      <a:endParaRPr sz="1000"/>
                    </a:p>
                  </a:txBody>
                  <a:tcPr marT="47625" marB="47625" marR="47625" marL="47625" anchor="ctr">
                    <a:lnL cap="flat" cmpd="sng" w="25400">
                      <a:solidFill>
                        <a:srgbClr val="000000"/>
                      </a:solidFill>
                      <a:prstDash val="solid"/>
                      <a:round/>
                      <a:headEnd len="sm" w="sm" type="none"/>
                      <a:tailEnd len="sm" w="sm" type="none"/>
                    </a:lnL>
                    <a:lnR cap="flat" cmpd="sng" w="25400">
                      <a:solidFill>
                        <a:srgbClr val="BAC2CC"/>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BAC2CC"/>
                      </a:solidFill>
                      <a:prstDash val="solid"/>
                      <a:round/>
                      <a:headEnd len="sm" w="sm" type="none"/>
                      <a:tailEnd len="sm" w="sm" type="none"/>
                    </a:lnB>
                  </a:tcPr>
                </a:tc>
                <a:tc>
                  <a:txBody>
                    <a:bodyPr/>
                    <a:lstStyle/>
                    <a:p>
                      <a:pPr indent="0" lvl="0" marL="0" marR="0" rtl="0" algn="ctr">
                        <a:lnSpc>
                          <a:spcPct val="80000"/>
                        </a:lnSpc>
                        <a:spcBef>
                          <a:spcPts val="0"/>
                        </a:spcBef>
                        <a:spcAft>
                          <a:spcPts val="0"/>
                        </a:spcAft>
                        <a:buNone/>
                      </a:pPr>
                      <a:r>
                        <a:rPr lang="en-US" sz="1800">
                          <a:solidFill>
                            <a:srgbClr val="E6E6E6"/>
                          </a:solidFill>
                          <a:latin typeface="Open Sans Light"/>
                          <a:ea typeface="Open Sans Light"/>
                          <a:cs typeface="Open Sans Light"/>
                          <a:sym typeface="Open Sans Light"/>
                        </a:rPr>
                        <a:t>HP ENVY 5055 </a:t>
                      </a:r>
                      <a:r>
                        <a:rPr lang="en-US" sz="1700">
                          <a:solidFill>
                            <a:srgbClr val="E6E6E6"/>
                          </a:solidFill>
                          <a:latin typeface="Open Sans Light"/>
                          <a:ea typeface="Open Sans Light"/>
                          <a:cs typeface="Open Sans Light"/>
                          <a:sym typeface="Open Sans Light"/>
                        </a:rPr>
                        <a:t>All-in-One</a:t>
                      </a:r>
                      <a:endParaRPr sz="1100"/>
                    </a:p>
                  </a:txBody>
                  <a:tcPr marT="47625" marB="47625" marR="47625" marL="47625" anchor="ctr">
                    <a:lnL cap="flat" cmpd="sng" w="25400">
                      <a:solidFill>
                        <a:srgbClr val="BAC2CC"/>
                      </a:solidFill>
                      <a:prstDash val="solid"/>
                      <a:round/>
                      <a:headEnd len="sm" w="sm" type="none"/>
                      <a:tailEnd len="sm" w="sm" type="none"/>
                    </a:lnL>
                    <a:lnR cap="flat" cmpd="sng" w="25400">
                      <a:solidFill>
                        <a:srgbClr val="BAC2CC"/>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BAC2CC"/>
                      </a:solidFill>
                      <a:prstDash val="solid"/>
                      <a:round/>
                      <a:headEnd len="sm" w="sm" type="none"/>
                      <a:tailEnd len="sm" w="sm" type="none"/>
                    </a:lnB>
                  </a:tcPr>
                </a:tc>
              </a:tr>
              <a:tr h="635300">
                <a:tc>
                  <a:txBody>
                    <a:bodyPr/>
                    <a:lstStyle/>
                    <a:p>
                      <a:pPr indent="0" lvl="0" marL="0" rtl="0" algn="ctr">
                        <a:lnSpc>
                          <a:spcPct val="80000"/>
                        </a:lnSpc>
                        <a:spcBef>
                          <a:spcPts val="0"/>
                        </a:spcBef>
                        <a:spcAft>
                          <a:spcPts val="0"/>
                        </a:spcAft>
                        <a:buNone/>
                      </a:pPr>
                      <a:r>
                        <a:rPr lang="en-US" sz="1700">
                          <a:solidFill>
                            <a:srgbClr val="E6E6E6"/>
                          </a:solidFill>
                          <a:latin typeface="Open Sans Light"/>
                          <a:ea typeface="Open Sans Light"/>
                          <a:cs typeface="Open Sans Light"/>
                          <a:sym typeface="Open Sans Light"/>
                        </a:rPr>
                        <a:t>HP OfficeJet Pro 8710 All-in-One</a:t>
                      </a:r>
                      <a:endParaRPr sz="1000">
                        <a:solidFill>
                          <a:schemeClr val="dk1"/>
                        </a:solidFill>
                      </a:endParaRPr>
                    </a:p>
                    <a:p>
                      <a:pPr indent="0" lvl="0" marL="0" marR="0" rtl="0" algn="ctr">
                        <a:lnSpc>
                          <a:spcPct val="80000"/>
                        </a:lnSpc>
                        <a:spcBef>
                          <a:spcPts val="0"/>
                        </a:spcBef>
                        <a:spcAft>
                          <a:spcPts val="0"/>
                        </a:spcAft>
                        <a:buNone/>
                      </a:pPr>
                      <a:r>
                        <a:t/>
                      </a:r>
                      <a:endParaRPr sz="1800">
                        <a:solidFill>
                          <a:srgbClr val="E6E6E6"/>
                        </a:solidFill>
                        <a:latin typeface="Open Sans Light"/>
                        <a:ea typeface="Open Sans Light"/>
                        <a:cs typeface="Open Sans Light"/>
                        <a:sym typeface="Open Sans Light"/>
                      </a:endParaRPr>
                    </a:p>
                  </a:txBody>
                  <a:tcPr marT="47625" marB="47625" marR="47625" marL="47625" anchor="ctr">
                    <a:lnL cap="flat" cmpd="sng" w="25400">
                      <a:solidFill>
                        <a:srgbClr val="000000"/>
                      </a:solidFill>
                      <a:prstDash val="solid"/>
                      <a:round/>
                      <a:headEnd len="sm" w="sm" type="none"/>
                      <a:tailEnd len="sm" w="sm" type="none"/>
                    </a:lnL>
                    <a:lnR cap="flat" cmpd="sng" w="25400">
                      <a:solidFill>
                        <a:srgbClr val="BAC2CC"/>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BAC2CC"/>
                      </a:solidFill>
                      <a:prstDash val="solid"/>
                      <a:round/>
                      <a:headEnd len="sm" w="sm" type="none"/>
                      <a:tailEnd len="sm" w="sm" type="none"/>
                    </a:lnB>
                  </a:tcPr>
                </a:tc>
                <a:tc>
                  <a:txBody>
                    <a:bodyPr/>
                    <a:lstStyle/>
                    <a:p>
                      <a:pPr indent="0" lvl="0" marL="0" rtl="0" algn="ctr">
                        <a:lnSpc>
                          <a:spcPct val="80000"/>
                        </a:lnSpc>
                        <a:spcBef>
                          <a:spcPts val="0"/>
                        </a:spcBef>
                        <a:spcAft>
                          <a:spcPts val="0"/>
                        </a:spcAft>
                        <a:buNone/>
                      </a:pPr>
                      <a:r>
                        <a:rPr lang="en-US" sz="1800">
                          <a:solidFill>
                            <a:srgbClr val="E6E6E6"/>
                          </a:solidFill>
                          <a:latin typeface="Open Sans Light"/>
                          <a:ea typeface="Open Sans Light"/>
                          <a:cs typeface="Open Sans Light"/>
                          <a:sym typeface="Open Sans Light"/>
                        </a:rPr>
                        <a:t>HP ENVY 6055 </a:t>
                      </a:r>
                      <a:r>
                        <a:rPr lang="en-US" sz="1700">
                          <a:solidFill>
                            <a:srgbClr val="E6E6E6"/>
                          </a:solidFill>
                          <a:latin typeface="Open Sans Light"/>
                          <a:ea typeface="Open Sans Light"/>
                          <a:cs typeface="Open Sans Light"/>
                          <a:sym typeface="Open Sans Light"/>
                        </a:rPr>
                        <a:t>All-in-One</a:t>
                      </a:r>
                      <a:endParaRPr sz="1100">
                        <a:solidFill>
                          <a:schemeClr val="dk1"/>
                        </a:solidFill>
                      </a:endParaRPr>
                    </a:p>
                    <a:p>
                      <a:pPr indent="0" lvl="0" marL="0" marR="0" rtl="0" algn="ctr">
                        <a:lnSpc>
                          <a:spcPct val="80000"/>
                        </a:lnSpc>
                        <a:spcBef>
                          <a:spcPts val="0"/>
                        </a:spcBef>
                        <a:spcAft>
                          <a:spcPts val="0"/>
                        </a:spcAft>
                        <a:buNone/>
                      </a:pPr>
                      <a:r>
                        <a:t/>
                      </a:r>
                      <a:endParaRPr sz="1800">
                        <a:solidFill>
                          <a:srgbClr val="E6E6E6"/>
                        </a:solidFill>
                        <a:latin typeface="Open Sans Light"/>
                        <a:ea typeface="Open Sans Light"/>
                        <a:cs typeface="Open Sans Light"/>
                        <a:sym typeface="Open Sans Light"/>
                      </a:endParaRPr>
                    </a:p>
                  </a:txBody>
                  <a:tcPr marT="47625" marB="47625" marR="47625" marL="47625" anchor="ctr">
                    <a:lnL cap="flat" cmpd="sng" w="25400">
                      <a:solidFill>
                        <a:srgbClr val="BAC2CC"/>
                      </a:solidFill>
                      <a:prstDash val="solid"/>
                      <a:round/>
                      <a:headEnd len="sm" w="sm" type="none"/>
                      <a:tailEnd len="sm" w="sm" type="none"/>
                    </a:lnL>
                    <a:lnR cap="flat" cmpd="sng" w="25400">
                      <a:solidFill>
                        <a:srgbClr val="BAC2CC"/>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BAC2CC"/>
                      </a:solidFill>
                      <a:prstDash val="solid"/>
                      <a:round/>
                      <a:headEnd len="sm" w="sm" type="none"/>
                      <a:tailEnd len="sm" w="sm" type="none"/>
                    </a:lnB>
                  </a:tcPr>
                </a:tc>
              </a:tr>
              <a:tr h="680300">
                <a:tc>
                  <a:txBody>
                    <a:bodyPr/>
                    <a:lstStyle/>
                    <a:p>
                      <a:pPr indent="0" lvl="0" marL="0" rtl="0" algn="ctr">
                        <a:lnSpc>
                          <a:spcPct val="80000"/>
                        </a:lnSpc>
                        <a:spcBef>
                          <a:spcPts val="0"/>
                        </a:spcBef>
                        <a:spcAft>
                          <a:spcPts val="0"/>
                        </a:spcAft>
                        <a:buNone/>
                      </a:pPr>
                      <a:r>
                        <a:rPr lang="en-US" sz="1700">
                          <a:solidFill>
                            <a:srgbClr val="E6E6E6"/>
                          </a:solidFill>
                          <a:latin typeface="Open Sans Light"/>
                          <a:ea typeface="Open Sans Light"/>
                          <a:cs typeface="Open Sans Light"/>
                          <a:sym typeface="Open Sans Light"/>
                        </a:rPr>
                        <a:t>HP OfficeJet Pro 9025 All-in-One</a:t>
                      </a:r>
                      <a:endParaRPr sz="1000">
                        <a:solidFill>
                          <a:schemeClr val="dk1"/>
                        </a:solidFill>
                      </a:endParaRPr>
                    </a:p>
                    <a:p>
                      <a:pPr indent="0" lvl="0" marL="0" marR="0" rtl="0" algn="ctr">
                        <a:lnSpc>
                          <a:spcPct val="80000"/>
                        </a:lnSpc>
                        <a:spcBef>
                          <a:spcPts val="0"/>
                        </a:spcBef>
                        <a:spcAft>
                          <a:spcPts val="0"/>
                        </a:spcAft>
                        <a:buNone/>
                      </a:pPr>
                      <a:r>
                        <a:t/>
                      </a:r>
                      <a:endParaRPr sz="1800">
                        <a:solidFill>
                          <a:srgbClr val="E6E6E6"/>
                        </a:solidFill>
                        <a:latin typeface="Open Sans Light"/>
                        <a:ea typeface="Open Sans Light"/>
                        <a:cs typeface="Open Sans Light"/>
                        <a:sym typeface="Open Sans Light"/>
                      </a:endParaRPr>
                    </a:p>
                  </a:txBody>
                  <a:tcPr marT="47625" marB="47625" marR="47625" marL="47625" anchor="ctr">
                    <a:lnL cap="flat" cmpd="sng" w="25400">
                      <a:solidFill>
                        <a:srgbClr val="000000"/>
                      </a:solidFill>
                      <a:prstDash val="solid"/>
                      <a:round/>
                      <a:headEnd len="sm" w="sm" type="none"/>
                      <a:tailEnd len="sm" w="sm" type="none"/>
                    </a:lnL>
                    <a:lnR cap="flat" cmpd="sng" w="25400">
                      <a:solidFill>
                        <a:srgbClr val="BAC2CC"/>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BAC2CC"/>
                      </a:solidFill>
                      <a:prstDash val="solid"/>
                      <a:round/>
                      <a:headEnd len="sm" w="sm" type="none"/>
                      <a:tailEnd len="sm" w="sm" type="none"/>
                    </a:lnB>
                  </a:tcPr>
                </a:tc>
                <a:tc>
                  <a:txBody>
                    <a:bodyPr/>
                    <a:lstStyle/>
                    <a:p>
                      <a:pPr indent="0" lvl="0" marL="0" rtl="0" algn="ctr">
                        <a:lnSpc>
                          <a:spcPct val="80000"/>
                        </a:lnSpc>
                        <a:spcBef>
                          <a:spcPts val="0"/>
                        </a:spcBef>
                        <a:spcAft>
                          <a:spcPts val="0"/>
                        </a:spcAft>
                        <a:buNone/>
                      </a:pPr>
                      <a:r>
                        <a:rPr lang="en-US" sz="1800">
                          <a:solidFill>
                            <a:srgbClr val="E6E6E6"/>
                          </a:solidFill>
                          <a:latin typeface="Open Sans Light"/>
                          <a:ea typeface="Open Sans Light"/>
                          <a:cs typeface="Open Sans Light"/>
                          <a:sym typeface="Open Sans Light"/>
                        </a:rPr>
                        <a:t>HP ENVY Photo 7855 </a:t>
                      </a:r>
                      <a:r>
                        <a:rPr lang="en-US" sz="1700">
                          <a:solidFill>
                            <a:srgbClr val="E6E6E6"/>
                          </a:solidFill>
                          <a:latin typeface="Open Sans Light"/>
                          <a:ea typeface="Open Sans Light"/>
                          <a:cs typeface="Open Sans Light"/>
                          <a:sym typeface="Open Sans Light"/>
                        </a:rPr>
                        <a:t>All-in-One</a:t>
                      </a:r>
                      <a:endParaRPr sz="1100">
                        <a:solidFill>
                          <a:schemeClr val="dk1"/>
                        </a:solidFill>
                      </a:endParaRPr>
                    </a:p>
                    <a:p>
                      <a:pPr indent="0" lvl="0" marL="0" marR="0" rtl="0" algn="ctr">
                        <a:lnSpc>
                          <a:spcPct val="80000"/>
                        </a:lnSpc>
                        <a:spcBef>
                          <a:spcPts val="0"/>
                        </a:spcBef>
                        <a:spcAft>
                          <a:spcPts val="0"/>
                        </a:spcAft>
                        <a:buNone/>
                      </a:pPr>
                      <a:r>
                        <a:t/>
                      </a:r>
                      <a:endParaRPr sz="1800">
                        <a:solidFill>
                          <a:srgbClr val="E6E6E6"/>
                        </a:solidFill>
                        <a:latin typeface="Open Sans Light"/>
                        <a:ea typeface="Open Sans Light"/>
                        <a:cs typeface="Open Sans Light"/>
                        <a:sym typeface="Open Sans Light"/>
                      </a:endParaRPr>
                    </a:p>
                  </a:txBody>
                  <a:tcPr marT="47625" marB="47625" marR="47625" marL="47625" anchor="ctr">
                    <a:lnL cap="flat" cmpd="sng" w="25400">
                      <a:solidFill>
                        <a:srgbClr val="BAC2CC"/>
                      </a:solidFill>
                      <a:prstDash val="solid"/>
                      <a:round/>
                      <a:headEnd len="sm" w="sm" type="none"/>
                      <a:tailEnd len="sm" w="sm" type="none"/>
                    </a:lnL>
                    <a:lnR cap="flat" cmpd="sng" w="25400">
                      <a:solidFill>
                        <a:srgbClr val="BAC2CC"/>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BAC2CC"/>
                      </a:solidFill>
                      <a:prstDash val="solid"/>
                      <a:round/>
                      <a:headEnd len="sm" w="sm" type="none"/>
                      <a:tailEnd len="sm" w="sm" type="none"/>
                    </a:lnB>
                  </a:tcPr>
                </a:tc>
              </a:tr>
              <a:tr h="680300">
                <a:tc>
                  <a:txBody>
                    <a:bodyPr/>
                    <a:lstStyle/>
                    <a:p>
                      <a:pPr indent="0" lvl="0" marL="0" rtl="0" algn="ctr">
                        <a:lnSpc>
                          <a:spcPct val="80000"/>
                        </a:lnSpc>
                        <a:spcBef>
                          <a:spcPts val="0"/>
                        </a:spcBef>
                        <a:spcAft>
                          <a:spcPts val="0"/>
                        </a:spcAft>
                        <a:buNone/>
                      </a:pPr>
                      <a:r>
                        <a:rPr lang="en-US" sz="1700">
                          <a:solidFill>
                            <a:srgbClr val="E6E6E6"/>
                          </a:solidFill>
                          <a:latin typeface="Open Sans Light"/>
                          <a:ea typeface="Open Sans Light"/>
                          <a:cs typeface="Open Sans Light"/>
                          <a:sym typeface="Open Sans Light"/>
                        </a:rPr>
                        <a:t>HP OfficeJet Pro 8025 All-in-One</a:t>
                      </a:r>
                      <a:endParaRPr sz="1000">
                        <a:solidFill>
                          <a:schemeClr val="dk1"/>
                        </a:solidFill>
                      </a:endParaRPr>
                    </a:p>
                    <a:p>
                      <a:pPr indent="0" lvl="0" marL="0" marR="0" rtl="0" algn="ctr">
                        <a:lnSpc>
                          <a:spcPct val="80000"/>
                        </a:lnSpc>
                        <a:spcBef>
                          <a:spcPts val="0"/>
                        </a:spcBef>
                        <a:spcAft>
                          <a:spcPts val="0"/>
                        </a:spcAft>
                        <a:buNone/>
                      </a:pPr>
                      <a:r>
                        <a:t/>
                      </a:r>
                      <a:endParaRPr sz="1800">
                        <a:solidFill>
                          <a:srgbClr val="E6E6E6"/>
                        </a:solidFill>
                        <a:latin typeface="Open Sans Light"/>
                        <a:ea typeface="Open Sans Light"/>
                        <a:cs typeface="Open Sans Light"/>
                        <a:sym typeface="Open Sans Light"/>
                      </a:endParaRPr>
                    </a:p>
                  </a:txBody>
                  <a:tcPr marT="47625" marB="47625" marR="47625" marL="47625" anchor="ctr">
                    <a:lnL cap="flat" cmpd="sng" w="25400">
                      <a:solidFill>
                        <a:srgbClr val="000000"/>
                      </a:solidFill>
                      <a:prstDash val="solid"/>
                      <a:round/>
                      <a:headEnd len="sm" w="sm" type="none"/>
                      <a:tailEnd len="sm" w="sm" type="none"/>
                    </a:lnL>
                    <a:lnR cap="flat" cmpd="sng" w="25400">
                      <a:solidFill>
                        <a:srgbClr val="BAC2CC"/>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BAC2CC"/>
                      </a:solidFill>
                      <a:prstDash val="solid"/>
                      <a:round/>
                      <a:headEnd len="sm" w="sm" type="none"/>
                      <a:tailEnd len="sm" w="sm" type="none"/>
                    </a:lnB>
                  </a:tcPr>
                </a:tc>
                <a:tc>
                  <a:txBody>
                    <a:bodyPr/>
                    <a:lstStyle/>
                    <a:p>
                      <a:pPr indent="0" lvl="0" marL="0" rtl="0" algn="ctr">
                        <a:lnSpc>
                          <a:spcPct val="80000"/>
                        </a:lnSpc>
                        <a:spcBef>
                          <a:spcPts val="0"/>
                        </a:spcBef>
                        <a:spcAft>
                          <a:spcPts val="0"/>
                        </a:spcAft>
                        <a:buClr>
                          <a:schemeClr val="dk1"/>
                        </a:buClr>
                        <a:buSzPts val="1100"/>
                        <a:buFont typeface="Arial"/>
                        <a:buNone/>
                      </a:pPr>
                      <a:r>
                        <a:rPr lang="en-US" sz="1700">
                          <a:solidFill>
                            <a:srgbClr val="E6E6E6"/>
                          </a:solidFill>
                          <a:latin typeface="Open Sans Light"/>
                          <a:ea typeface="Open Sans Light"/>
                          <a:cs typeface="Open Sans Light"/>
                          <a:sym typeface="Open Sans Light"/>
                        </a:rPr>
                        <a:t>HP OfficeJet Pro 8025 All-in-One</a:t>
                      </a:r>
                      <a:endParaRPr sz="1000">
                        <a:solidFill>
                          <a:schemeClr val="dk1"/>
                        </a:solidFill>
                      </a:endParaRPr>
                    </a:p>
                    <a:p>
                      <a:pPr indent="0" lvl="0" marL="0" marR="0" rtl="0" algn="ctr">
                        <a:lnSpc>
                          <a:spcPct val="80000"/>
                        </a:lnSpc>
                        <a:spcBef>
                          <a:spcPts val="0"/>
                        </a:spcBef>
                        <a:spcAft>
                          <a:spcPts val="0"/>
                        </a:spcAft>
                        <a:buNone/>
                      </a:pPr>
                      <a:r>
                        <a:t/>
                      </a:r>
                      <a:endParaRPr sz="1800">
                        <a:solidFill>
                          <a:srgbClr val="E6E6E6"/>
                        </a:solidFill>
                        <a:latin typeface="Open Sans Light"/>
                        <a:ea typeface="Open Sans Light"/>
                        <a:cs typeface="Open Sans Light"/>
                        <a:sym typeface="Open Sans Light"/>
                      </a:endParaRPr>
                    </a:p>
                  </a:txBody>
                  <a:tcPr marT="47625" marB="47625" marR="47625" marL="47625" anchor="ctr">
                    <a:lnL cap="flat" cmpd="sng" w="25400">
                      <a:solidFill>
                        <a:srgbClr val="BAC2CC"/>
                      </a:solidFill>
                      <a:prstDash val="solid"/>
                      <a:round/>
                      <a:headEnd len="sm" w="sm" type="none"/>
                      <a:tailEnd len="sm" w="sm" type="none"/>
                    </a:lnL>
                    <a:lnR cap="flat" cmpd="sng" w="25400">
                      <a:solidFill>
                        <a:srgbClr val="BAC2CC"/>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BAC2CC"/>
                      </a:solidFill>
                      <a:prstDash val="solid"/>
                      <a:round/>
                      <a:headEnd len="sm" w="sm" type="none"/>
                      <a:tailEnd len="sm" w="sm" type="none"/>
                    </a:lnB>
                  </a:tcPr>
                </a:tc>
              </a:tr>
              <a:tr h="680300">
                <a:tc>
                  <a:txBody>
                    <a:bodyPr/>
                    <a:lstStyle/>
                    <a:p>
                      <a:pPr indent="0" lvl="0" marL="0" rtl="0" algn="ctr">
                        <a:lnSpc>
                          <a:spcPct val="80000"/>
                        </a:lnSpc>
                        <a:spcBef>
                          <a:spcPts val="0"/>
                        </a:spcBef>
                        <a:spcAft>
                          <a:spcPts val="0"/>
                        </a:spcAft>
                        <a:buNone/>
                      </a:pPr>
                      <a:r>
                        <a:rPr lang="en-US" sz="1700">
                          <a:solidFill>
                            <a:srgbClr val="E6E6E6"/>
                          </a:solidFill>
                          <a:latin typeface="Open Sans Light"/>
                          <a:ea typeface="Open Sans Light"/>
                          <a:cs typeface="Open Sans Light"/>
                          <a:sym typeface="Open Sans Light"/>
                        </a:rPr>
                        <a:t>HP OfficeJet Pro 9018 All-in-One</a:t>
                      </a:r>
                      <a:endParaRPr sz="1000">
                        <a:solidFill>
                          <a:schemeClr val="dk1"/>
                        </a:solidFill>
                      </a:endParaRPr>
                    </a:p>
                    <a:p>
                      <a:pPr indent="0" lvl="0" marL="0" marR="0" rtl="0" algn="ctr">
                        <a:lnSpc>
                          <a:spcPct val="80000"/>
                        </a:lnSpc>
                        <a:spcBef>
                          <a:spcPts val="0"/>
                        </a:spcBef>
                        <a:spcAft>
                          <a:spcPts val="0"/>
                        </a:spcAft>
                        <a:buNone/>
                      </a:pPr>
                      <a:r>
                        <a:t/>
                      </a:r>
                      <a:endParaRPr sz="1800">
                        <a:solidFill>
                          <a:srgbClr val="E6E6E6"/>
                        </a:solidFill>
                        <a:latin typeface="Open Sans Light"/>
                        <a:ea typeface="Open Sans Light"/>
                        <a:cs typeface="Open Sans Light"/>
                        <a:sym typeface="Open Sans Light"/>
                      </a:endParaRPr>
                    </a:p>
                  </a:txBody>
                  <a:tcPr marT="47625" marB="47625" marR="47625" marL="47625" anchor="ctr">
                    <a:lnL cap="flat" cmpd="sng" w="25400">
                      <a:solidFill>
                        <a:srgbClr val="000000"/>
                      </a:solidFill>
                      <a:prstDash val="solid"/>
                      <a:round/>
                      <a:headEnd len="sm" w="sm" type="none"/>
                      <a:tailEnd len="sm" w="sm" type="none"/>
                    </a:lnL>
                    <a:lnR cap="flat" cmpd="sng" w="25400">
                      <a:solidFill>
                        <a:srgbClr val="BAC2CC"/>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000000"/>
                      </a:solidFill>
                      <a:prstDash val="solid"/>
                      <a:round/>
                      <a:headEnd len="sm" w="sm" type="none"/>
                      <a:tailEnd len="sm" w="sm" type="none"/>
                    </a:lnB>
                  </a:tcPr>
                </a:tc>
                <a:tc>
                  <a:txBody>
                    <a:bodyPr/>
                    <a:lstStyle/>
                    <a:p>
                      <a:pPr indent="0" lvl="0" marL="0" rtl="0" algn="ctr">
                        <a:lnSpc>
                          <a:spcPct val="80000"/>
                        </a:lnSpc>
                        <a:spcBef>
                          <a:spcPts val="0"/>
                        </a:spcBef>
                        <a:spcAft>
                          <a:spcPts val="0"/>
                        </a:spcAft>
                        <a:buClr>
                          <a:schemeClr val="dk1"/>
                        </a:buClr>
                        <a:buSzPts val="1100"/>
                        <a:buFont typeface="Arial"/>
                        <a:buNone/>
                      </a:pPr>
                      <a:r>
                        <a:rPr lang="en-US" sz="1800">
                          <a:solidFill>
                            <a:srgbClr val="E6E6E6"/>
                          </a:solidFill>
                          <a:latin typeface="Open Sans Light"/>
                          <a:ea typeface="Open Sans Light"/>
                          <a:cs typeface="Open Sans Light"/>
                          <a:sym typeface="Open Sans Light"/>
                        </a:rPr>
                        <a:t>HP ENVY Pro 6455 </a:t>
                      </a:r>
                      <a:r>
                        <a:rPr lang="en-US" sz="1700">
                          <a:solidFill>
                            <a:srgbClr val="E6E6E6"/>
                          </a:solidFill>
                          <a:latin typeface="Open Sans Light"/>
                          <a:ea typeface="Open Sans Light"/>
                          <a:cs typeface="Open Sans Light"/>
                          <a:sym typeface="Open Sans Light"/>
                        </a:rPr>
                        <a:t>All-in-One</a:t>
                      </a:r>
                      <a:endParaRPr sz="1100">
                        <a:solidFill>
                          <a:schemeClr val="dk1"/>
                        </a:solidFill>
                      </a:endParaRPr>
                    </a:p>
                    <a:p>
                      <a:pPr indent="0" lvl="0" marL="0" marR="0" rtl="0" algn="ctr">
                        <a:lnSpc>
                          <a:spcPct val="80000"/>
                        </a:lnSpc>
                        <a:spcBef>
                          <a:spcPts val="0"/>
                        </a:spcBef>
                        <a:spcAft>
                          <a:spcPts val="0"/>
                        </a:spcAft>
                        <a:buNone/>
                      </a:pPr>
                      <a:r>
                        <a:t/>
                      </a:r>
                      <a:endParaRPr sz="1800">
                        <a:solidFill>
                          <a:srgbClr val="E6E6E6"/>
                        </a:solidFill>
                        <a:latin typeface="Open Sans Light"/>
                        <a:ea typeface="Open Sans Light"/>
                        <a:cs typeface="Open Sans Light"/>
                        <a:sym typeface="Open Sans Light"/>
                      </a:endParaRPr>
                    </a:p>
                  </a:txBody>
                  <a:tcPr marT="47625" marB="47625" marR="47625" marL="47625" anchor="ctr">
                    <a:lnL cap="flat" cmpd="sng" w="25400">
                      <a:solidFill>
                        <a:srgbClr val="BAC2CC"/>
                      </a:solidFill>
                      <a:prstDash val="solid"/>
                      <a:round/>
                      <a:headEnd len="sm" w="sm" type="none"/>
                      <a:tailEnd len="sm" w="sm" type="none"/>
                    </a:lnL>
                    <a:lnR cap="flat" cmpd="sng" w="25400">
                      <a:solidFill>
                        <a:srgbClr val="BAC2CC"/>
                      </a:solidFill>
                      <a:prstDash val="solid"/>
                      <a:round/>
                      <a:headEnd len="sm" w="sm" type="none"/>
                      <a:tailEnd len="sm" w="sm" type="none"/>
                    </a:lnR>
                    <a:lnT cap="flat" cmpd="sng" w="25400">
                      <a:solidFill>
                        <a:srgbClr val="BAC2CC"/>
                      </a:solidFill>
                      <a:prstDash val="solid"/>
                      <a:round/>
                      <a:headEnd len="sm" w="sm" type="none"/>
                      <a:tailEnd len="sm" w="sm" type="none"/>
                    </a:lnT>
                    <a:lnB cap="flat" cmpd="sng" w="25400">
                      <a:solidFill>
                        <a:srgbClr val="000000"/>
                      </a:solidFill>
                      <a:prstDash val="solid"/>
                      <a:round/>
                      <a:headEnd len="sm" w="sm" type="none"/>
                      <a:tailEnd len="sm" w="sm" type="none"/>
                    </a:lnB>
                  </a:tcPr>
                </a:tc>
              </a:tr>
            </a:tbl>
          </a:graphicData>
        </a:graphic>
      </p:graphicFrame>
      <p:sp>
        <p:nvSpPr>
          <p:cNvPr id="252" name="Google Shape;252;p23"/>
          <p:cNvSpPr txBox="1"/>
          <p:nvPr/>
        </p:nvSpPr>
        <p:spPr>
          <a:xfrm>
            <a:off x="10953050" y="4193225"/>
            <a:ext cx="6477000" cy="5430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Clr>
                <a:srgbClr val="FFFFFF"/>
              </a:buClr>
              <a:buSzPts val="2700"/>
              <a:buFont typeface="Open Sans Light"/>
              <a:buNone/>
            </a:pPr>
            <a:r>
              <a:rPr lang="en-US" sz="2700">
                <a:solidFill>
                  <a:srgbClr val="FFFFFF"/>
                </a:solidFill>
                <a:latin typeface="Open Sans Light"/>
                <a:ea typeface="Open Sans Light"/>
                <a:cs typeface="Open Sans Light"/>
                <a:sym typeface="Open Sans Light"/>
              </a:rPr>
              <a:t>Top 5 Printers for each category </a:t>
            </a:r>
            <a:endParaRPr sz="1100"/>
          </a:p>
        </p:txBody>
      </p:sp>
      <p:pic>
        <p:nvPicPr>
          <p:cNvPr id="253" name="Google Shape;253;p23"/>
          <p:cNvPicPr preferRelativeResize="0"/>
          <p:nvPr/>
        </p:nvPicPr>
        <p:blipFill>
          <a:blip r:embed="rId3">
            <a:alphaModFix/>
          </a:blip>
          <a:stretch>
            <a:fillRect/>
          </a:stretch>
        </p:blipFill>
        <p:spPr>
          <a:xfrm>
            <a:off x="376675" y="3952275"/>
            <a:ext cx="8858250" cy="4419600"/>
          </a:xfrm>
          <a:prstGeom prst="rect">
            <a:avLst/>
          </a:prstGeom>
          <a:noFill/>
          <a:ln>
            <a:noFill/>
          </a:ln>
        </p:spPr>
      </p:pic>
      <p:sp>
        <p:nvSpPr>
          <p:cNvPr id="254" name="Google Shape;254;p23"/>
          <p:cNvSpPr txBox="1"/>
          <p:nvPr/>
        </p:nvSpPr>
        <p:spPr>
          <a:xfrm>
            <a:off x="964200" y="850125"/>
            <a:ext cx="16987200" cy="16992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US" sz="4100">
                <a:solidFill>
                  <a:srgbClr val="FFD966"/>
                </a:solidFill>
                <a:latin typeface="Open Sans Light"/>
                <a:ea typeface="Open Sans Light"/>
                <a:cs typeface="Open Sans Light"/>
                <a:sym typeface="Open Sans Light"/>
              </a:rPr>
              <a:t>Average Revenue by customer business environment </a:t>
            </a:r>
            <a:endParaRPr sz="4100">
              <a:solidFill>
                <a:srgbClr val="89D9C0"/>
              </a:solidFill>
              <a:latin typeface="Open Sans Light"/>
              <a:ea typeface="Open Sans Light"/>
              <a:cs typeface="Open Sans Light"/>
              <a:sym typeface="Open Sans Light"/>
            </a:endParaRPr>
          </a:p>
          <a:p>
            <a:pPr indent="0" lvl="0" marL="0" rtl="0" algn="l">
              <a:lnSpc>
                <a:spcPct val="80000"/>
              </a:lnSpc>
              <a:spcBef>
                <a:spcPts val="0"/>
              </a:spcBef>
              <a:spcAft>
                <a:spcPts val="0"/>
              </a:spcAft>
              <a:buNone/>
            </a:pPr>
            <a:r>
              <a:t/>
            </a:r>
            <a:endParaRPr sz="4100">
              <a:solidFill>
                <a:srgbClr val="89D9C0"/>
              </a:solidFill>
              <a:latin typeface="Open Sans Light"/>
              <a:ea typeface="Open Sans Light"/>
              <a:cs typeface="Open Sans Light"/>
              <a:sym typeface="Open Sans Light"/>
            </a:endParaRPr>
          </a:p>
          <a:p>
            <a:pPr indent="0" lvl="0" marL="457200" rtl="0" algn="l">
              <a:lnSpc>
                <a:spcPct val="80000"/>
              </a:lnSpc>
              <a:spcBef>
                <a:spcPts val="0"/>
              </a:spcBef>
              <a:spcAft>
                <a:spcPts val="0"/>
              </a:spcAft>
              <a:buNone/>
            </a:pPr>
            <a:r>
              <a:rPr b="1" lang="en-US" sz="4100">
                <a:solidFill>
                  <a:srgbClr val="89D9C0"/>
                </a:solidFill>
                <a:latin typeface="Open Sans"/>
                <a:ea typeface="Open Sans"/>
                <a:cs typeface="Open Sans"/>
                <a:sym typeface="Open Sans"/>
              </a:rPr>
              <a:t>         Office Users generate more revenue across the segments</a:t>
            </a:r>
            <a:endParaRPr b="1" sz="4100">
              <a:solidFill>
                <a:srgbClr val="89D9C0"/>
              </a:solidFill>
              <a:latin typeface="Open Sans"/>
              <a:ea typeface="Open Sans"/>
              <a:cs typeface="Open Sans"/>
              <a:sym typeface="Open Sans"/>
            </a:endParaRPr>
          </a:p>
        </p:txBody>
      </p:sp>
      <p:pic>
        <p:nvPicPr>
          <p:cNvPr id="255" name="Google Shape;255;p23"/>
          <p:cNvPicPr preferRelativeResize="0"/>
          <p:nvPr/>
        </p:nvPicPr>
        <p:blipFill>
          <a:blip r:embed="rId4">
            <a:alphaModFix/>
          </a:blip>
          <a:stretch>
            <a:fillRect/>
          </a:stretch>
        </p:blipFill>
        <p:spPr>
          <a:xfrm>
            <a:off x="14468463" y="9538500"/>
            <a:ext cx="3743325" cy="581025"/>
          </a:xfrm>
          <a:prstGeom prst="rect">
            <a:avLst/>
          </a:prstGeom>
          <a:noFill/>
          <a:ln>
            <a:noFill/>
          </a:ln>
        </p:spPr>
      </p:pic>
      <p:pic>
        <p:nvPicPr>
          <p:cNvPr id="256" name="Google Shape;256;p23"/>
          <p:cNvPicPr preferRelativeResize="0"/>
          <p:nvPr/>
        </p:nvPicPr>
        <p:blipFill>
          <a:blip r:embed="rId5">
            <a:alphaModFix/>
          </a:blip>
          <a:stretch>
            <a:fillRect/>
          </a:stretch>
        </p:blipFill>
        <p:spPr>
          <a:xfrm>
            <a:off x="3767575" y="3417925"/>
            <a:ext cx="5467350" cy="628650"/>
          </a:xfrm>
          <a:prstGeom prst="rect">
            <a:avLst/>
          </a:prstGeom>
          <a:noFill/>
          <a:ln>
            <a:noFill/>
          </a:ln>
        </p:spPr>
      </p:pic>
      <p:sp>
        <p:nvSpPr>
          <p:cNvPr id="257" name="Google Shape;257;p23"/>
          <p:cNvSpPr txBox="1"/>
          <p:nvPr/>
        </p:nvSpPr>
        <p:spPr>
          <a:xfrm>
            <a:off x="4483925" y="3501175"/>
            <a:ext cx="862200" cy="415500"/>
          </a:xfrm>
          <a:prstGeom prst="rect">
            <a:avLst/>
          </a:prstGeom>
          <a:solidFill>
            <a:srgbClr val="34343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lt1"/>
                </a:solidFill>
                <a:latin typeface="Calibri"/>
                <a:ea typeface="Calibri"/>
                <a:cs typeface="Calibri"/>
                <a:sym typeface="Calibri"/>
              </a:rPr>
              <a:t>Printers</a:t>
            </a:r>
            <a:endParaRPr sz="1500">
              <a:solidFill>
                <a:schemeClr val="lt1"/>
              </a:solidFill>
              <a:latin typeface="Calibri"/>
              <a:ea typeface="Calibri"/>
              <a:cs typeface="Calibri"/>
              <a:sym typeface="Calibri"/>
            </a:endParaRPr>
          </a:p>
        </p:txBody>
      </p:sp>
      <p:sp>
        <p:nvSpPr>
          <p:cNvPr id="258" name="Google Shape;258;p23"/>
          <p:cNvSpPr txBox="1"/>
          <p:nvPr/>
        </p:nvSpPr>
        <p:spPr>
          <a:xfrm>
            <a:off x="6164675" y="3524500"/>
            <a:ext cx="3217800" cy="415500"/>
          </a:xfrm>
          <a:prstGeom prst="rect">
            <a:avLst/>
          </a:prstGeom>
          <a:solidFill>
            <a:srgbClr val="34343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lt1"/>
                </a:solidFill>
                <a:latin typeface="Calibri"/>
                <a:ea typeface="Calibri"/>
                <a:cs typeface="Calibri"/>
                <a:sym typeface="Calibri"/>
              </a:rPr>
              <a:t>Multifunctions and All-in-One</a:t>
            </a:r>
            <a:endParaRPr sz="1500">
              <a:solidFill>
                <a:schemeClr val="lt1"/>
              </a:solidFill>
              <a:latin typeface="Calibri"/>
              <a:ea typeface="Calibri"/>
              <a:cs typeface="Calibri"/>
              <a:sym typeface="Calibri"/>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BA1BF">
            <a:alpha val="29409"/>
          </a:srgbClr>
        </a:solidFill>
      </p:bgPr>
    </p:bg>
    <p:spTree>
      <p:nvGrpSpPr>
        <p:cNvPr id="262" name="Shape 262"/>
        <p:cNvGrpSpPr/>
        <p:nvPr/>
      </p:nvGrpSpPr>
      <p:grpSpPr>
        <a:xfrm>
          <a:off x="0" y="0"/>
          <a:ext cx="0" cy="0"/>
          <a:chOff x="0" y="0"/>
          <a:chExt cx="0" cy="0"/>
        </a:xfrm>
      </p:grpSpPr>
      <p:pic>
        <p:nvPicPr>
          <p:cNvPr id="263" name="Google Shape;263;p24"/>
          <p:cNvPicPr preferRelativeResize="0"/>
          <p:nvPr/>
        </p:nvPicPr>
        <p:blipFill rotWithShape="1">
          <a:blip r:embed="rId3">
            <a:alphaModFix amt="41000"/>
          </a:blip>
          <a:srcRect b="0" l="0" r="50000" t="0"/>
          <a:stretch/>
        </p:blipFill>
        <p:spPr>
          <a:xfrm flipH="1">
            <a:off x="10744203" y="-3467100"/>
            <a:ext cx="11007110" cy="14825196"/>
          </a:xfrm>
          <a:prstGeom prst="rect">
            <a:avLst/>
          </a:prstGeom>
          <a:noFill/>
          <a:ln>
            <a:noFill/>
          </a:ln>
        </p:spPr>
      </p:pic>
      <p:sp>
        <p:nvSpPr>
          <p:cNvPr id="264" name="Google Shape;264;p24"/>
          <p:cNvSpPr txBox="1"/>
          <p:nvPr/>
        </p:nvSpPr>
        <p:spPr>
          <a:xfrm>
            <a:off x="8261011" y="3515379"/>
            <a:ext cx="7017000" cy="215400"/>
          </a:xfrm>
          <a:prstGeom prst="rect">
            <a:avLst/>
          </a:prstGeom>
          <a:noFill/>
          <a:ln>
            <a:noFill/>
          </a:ln>
          <a:effectLst>
            <a:outerShdw blurRad="828675" rotWithShape="0" algn="bl" dir="480000" dist="19050">
              <a:srgbClr val="6CE5E8">
                <a:alpha val="95000"/>
              </a:srgbClr>
            </a:outerShdw>
          </a:effectLst>
        </p:spPr>
        <p:txBody>
          <a:bodyPr anchorCtr="0" anchor="t" bIns="0" lIns="0" spcFirstLastPara="1" rIns="0" wrap="square" tIns="0">
            <a:spAutoFit/>
          </a:bodyPr>
          <a:lstStyle/>
          <a:p>
            <a:pPr indent="0" lvl="0" marL="0" marR="0" rtl="0" algn="r">
              <a:lnSpc>
                <a:spcPct val="120004"/>
              </a:lnSpc>
              <a:spcBef>
                <a:spcPts val="0"/>
              </a:spcBef>
              <a:spcAft>
                <a:spcPts val="0"/>
              </a:spcAft>
              <a:buNone/>
            </a:pPr>
            <a:r>
              <a:t/>
            </a:r>
            <a:endParaRPr/>
          </a:p>
        </p:txBody>
      </p:sp>
      <p:sp>
        <p:nvSpPr>
          <p:cNvPr id="265" name="Google Shape;265;p24"/>
          <p:cNvSpPr txBox="1"/>
          <p:nvPr/>
        </p:nvSpPr>
        <p:spPr>
          <a:xfrm>
            <a:off x="8156600" y="3730775"/>
            <a:ext cx="5679300" cy="183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700">
                <a:latin typeface="Teko"/>
                <a:ea typeface="Teko"/>
                <a:cs typeface="Teko"/>
                <a:sym typeface="Teko"/>
              </a:rPr>
              <a:t>INSIGHTS</a:t>
            </a:r>
            <a:endParaRPr sz="10700">
              <a:latin typeface="Teko"/>
              <a:ea typeface="Teko"/>
              <a:cs typeface="Teko"/>
              <a:sym typeface="Tek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5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